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288" r:id="rId5"/>
    <p:sldId id="274" r:id="rId6"/>
    <p:sldId id="290" r:id="rId7"/>
    <p:sldId id="302" r:id="rId8"/>
    <p:sldId id="303" r:id="rId9"/>
    <p:sldId id="305" r:id="rId10"/>
    <p:sldId id="276" r:id="rId11"/>
    <p:sldId id="282" r:id="rId12"/>
    <p:sldId id="286" r:id="rId13"/>
    <p:sldId id="277" r:id="rId14"/>
    <p:sldId id="28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c giả" initials="T" lastIdx="0" clrIdx="2"/>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243" autoAdjust="0"/>
  </p:normalViewPr>
  <p:slideViewPr>
    <p:cSldViewPr snapToGrid="0">
      <p:cViewPr varScale="1">
        <p:scale>
          <a:sx n="43" d="100"/>
          <a:sy n="43" d="100"/>
        </p:scale>
        <p:origin x="15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EA73E-1EF9-4D79-B624-54A4EAC4B29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3A012-ECDB-4C9A-95A4-AF23EFC82C8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p:sp>
      <p:sp>
        <p:nvSpPr>
          <p:cNvPr id="28674" name="备注占位符 2"/>
          <p:cNvSpPr>
            <a:spLocks noGrp="1"/>
          </p:cNvSpPr>
          <p:nvPr>
            <p:ph type="body"/>
          </p:nvPr>
        </p:nvSpPr>
        <p:spPr/>
        <p:txBody>
          <a:bodyPr wrap="square" lIns="91440" tIns="45720" rIns="91440" bIns="45720" anchor="t" anchorCtr="0"/>
          <a:p>
            <a:pPr lvl="0"/>
            <a:endParaRPr lang="zh-CN" altLang="en-US">
              <a:ea typeface="SimSun" panose="02010600030101010101" pitchFamily="2" charset="-122"/>
            </a:endParaRPr>
          </a:p>
        </p:txBody>
      </p:sp>
      <p:sp>
        <p:nvSpPr>
          <p:cNvPr id="4" name="灯片编号占位符 3"/>
          <p:cNvSpPr>
            <a:spLocks noGrp="1"/>
          </p:cNvSpPr>
          <p:nvPr>
            <p:ph type="sldNum" sz="quarter" idx="10"/>
          </p:nvPr>
        </p:nvSpPr>
        <p:spPr/>
        <p:txBody>
          <a:bodyPr wrap="square" lIns="91440" tIns="45720" rIns="91440" bIns="45720" numCol="1" anchor="b"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Microsoft YaHei" panose="020B0503020204020204" charset="-122"/>
                <a:ea typeface="Microsoft YaHei"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Microsoft YaHei" panose="020B0503020204020204" charset="-122"/>
              <a:ea typeface="Microsoft YaHei" panose="020B0503020204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baseline="0" smtClean="0"/>
              <a:t>Đây là bản đồ hành chính tỉnh Quãng Ngãi.</a:t>
            </a:r>
            <a:endParaRPr lang="en-US" b="1" baseline="0" smtClean="0"/>
          </a:p>
          <a:p>
            <a:pPr marL="228600" indent="-228600">
              <a:buAutoNum type="arabicPeriod"/>
            </a:pPr>
            <a:r>
              <a:rPr lang="en-US" b="1" baseline="0" smtClean="0"/>
              <a:t>Đây là huyện đảo Lý Sơn thuộc tỉnh Quãng Ngãi.</a:t>
            </a:r>
            <a:endParaRPr lang="en-US" b="1" baseline="0" smtClean="0"/>
          </a:p>
          <a:p>
            <a:pPr marL="228600" indent="-228600">
              <a:buAutoNum type="arabicPeriod"/>
            </a:pPr>
            <a:r>
              <a:rPr lang="en-US" b="1" baseline="0" smtClean="0"/>
              <a:t>Đây là Mẹ Nguyễn Thị Phú, 62 tuổi cùng đứa con nuôi chưa đầy 3 tuổi.</a:t>
            </a:r>
            <a:endParaRPr lang="en-US" b="1" baseline="0" smtClean="0"/>
          </a:p>
          <a:p>
            <a:pPr marL="228600" indent="-228600">
              <a:buAutoNum type="arabicPeriod"/>
            </a:pPr>
            <a:r>
              <a:rPr lang="en-US" b="1" baseline="0" smtClean="0"/>
              <a:t>Đây là hình ảnh mẹ Phú cùng với các con của mình.</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smtClean="0"/>
              <a:t>Đây</a:t>
            </a:r>
            <a:r>
              <a:rPr lang="en-US" b="1" baseline="0" smtClean="0"/>
              <a:t> là bài học hôn nay – Mời đọc lại tựa bài. Mời các em mở SGK trang 165.</a:t>
            </a:r>
            <a:endParaRPr lang="en-US" b="1" baseline="0" smtClean="0"/>
          </a:p>
          <a:p>
            <a:pPr marL="228600" indent="-228600">
              <a:buAutoNum type="arabicPeriod"/>
            </a:pPr>
            <a:r>
              <a:rPr lang="en-US" b="1" baseline="0" smtClean="0"/>
              <a:t>GV đọc mẫu.</a:t>
            </a:r>
            <a:endParaRPr lang="en-US" b="1" baseline="0" smtClean="0"/>
          </a:p>
          <a:p>
            <a:pPr marL="228600" indent="-228600">
              <a:buAutoNum type="arabicPeriod"/>
            </a:pPr>
            <a:r>
              <a:rPr lang="en-US" b="1" baseline="0" smtClean="0"/>
              <a:t>Gọi 1 học sinh đọc lại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smtClean="0"/>
              <a:t>Đây</a:t>
            </a:r>
            <a:r>
              <a:rPr lang="en-US" b="1" baseline="0" smtClean="0"/>
              <a:t> là bài học hôn nay – Mời đọc lại tựa bài. Mời các em mở SGK trang 165.</a:t>
            </a:r>
            <a:endParaRPr lang="en-US" b="1" baseline="0" smtClean="0"/>
          </a:p>
          <a:p>
            <a:pPr marL="228600" indent="-228600">
              <a:buAutoNum type="arabicPeriod"/>
            </a:pPr>
            <a:r>
              <a:rPr lang="en-US" b="1" baseline="0" smtClean="0"/>
              <a:t>GV đọc mẫu.</a:t>
            </a:r>
            <a:endParaRPr lang="en-US" b="1" baseline="0" smtClean="0"/>
          </a:p>
          <a:p>
            <a:pPr marL="228600" indent="-228600">
              <a:buAutoNum type="arabicPeriod"/>
            </a:pPr>
            <a:r>
              <a:rPr lang="en-US" b="1" baseline="0" smtClean="0"/>
              <a:t>Gọi 1 học sinh đọc lại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smtClean="0"/>
              <a:t>Đây</a:t>
            </a:r>
            <a:r>
              <a:rPr lang="en-US" b="1" baseline="0" smtClean="0"/>
              <a:t> là bài học hôn nay – Mời đọc lại tựa bài. Mời các em mở SGK trang 165.</a:t>
            </a:r>
            <a:endParaRPr lang="en-US" b="1" baseline="0" smtClean="0"/>
          </a:p>
          <a:p>
            <a:pPr marL="228600" indent="-228600">
              <a:buAutoNum type="arabicPeriod"/>
            </a:pPr>
            <a:r>
              <a:rPr lang="en-US" b="1" baseline="0" smtClean="0"/>
              <a:t>GV đọc mẫu.</a:t>
            </a:r>
            <a:endParaRPr lang="en-US" b="1" baseline="0" smtClean="0"/>
          </a:p>
          <a:p>
            <a:pPr marL="228600" indent="-228600">
              <a:buAutoNum type="arabicPeriod"/>
            </a:pPr>
            <a:r>
              <a:rPr lang="en-US" b="1" baseline="0" smtClean="0"/>
              <a:t>Gọi 1 học sinh đọc lại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smtClean="0"/>
              <a:t>- Cho học</a:t>
            </a:r>
            <a:r>
              <a:rPr lang="en-US" b="1" baseline="0" smtClean="0"/>
              <a:t> sinh đọc lại yêu cầu bài tập 2a.</a:t>
            </a:r>
            <a:endParaRPr lang="en-US" b="1" baseline="0" smtClean="0"/>
          </a:p>
          <a:p>
            <a:pPr marL="171450" indent="-171450">
              <a:buFontTx/>
              <a:buChar char="-"/>
            </a:pPr>
            <a:r>
              <a:rPr lang="en-US" b="1" baseline="0" smtClean="0"/>
              <a:t>GV giải thích yêu cầu bài tập. Tuyến gồm có âm đầu là âm T, với vần uyên. Ở vần uyên có âm đệm là âm u, âm chính là âm đôi yê và âm cuối là âm n. đó là cách ta điền vào mô hình cấu tạo vần của tiếng. Ở BT này các em thảo luận nhóm đôi rồi làm vào phiếu BT – các em nắm được yêu cầu chưa…..</a:t>
            </a:r>
            <a:endParaRPr lang="en-US" b="1" baseline="0" smtClean="0"/>
          </a:p>
          <a:p>
            <a:pPr marL="171450" indent="-171450">
              <a:buFontTx/>
              <a:buChar char="-"/>
            </a:pPr>
            <a:r>
              <a:rPr lang="en-US" b="1" baseline="0" smtClean="0"/>
              <a:t>Thảo luận nhóm đôi để làm bài tập bắt đầu.</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0">
              <a:buFontTx/>
              <a:buNone/>
            </a:pPr>
            <a:endParaRPr lang="en-US" b="1" baseline="0" smtClean="0"/>
          </a:p>
          <a:p>
            <a:pPr marL="171450" indent="-171450">
              <a:buFontTx/>
              <a:buChar char="-"/>
            </a:pPr>
            <a:r>
              <a:rPr lang="en-US" b="1" baseline="0" smtClean="0"/>
              <a:t>Qua bài tập các vừa học ôn lại điều gì? (Cách phân tích vần)</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baseline="0" dirty="0" err="1" smtClean="0"/>
              <a:t>Thơ</a:t>
            </a:r>
            <a:r>
              <a:rPr lang="en-US" b="1" baseline="0" dirty="0" smtClean="0"/>
              <a:t> </a:t>
            </a:r>
            <a:r>
              <a:rPr lang="en-US" b="1" baseline="0" dirty="0" err="1" smtClean="0"/>
              <a:t>lục</a:t>
            </a:r>
            <a:r>
              <a:rPr lang="en-US" b="1" baseline="0" dirty="0" smtClean="0"/>
              <a:t> </a:t>
            </a:r>
            <a:r>
              <a:rPr lang="en-US" b="1" baseline="0" dirty="0" err="1" smtClean="0"/>
              <a:t>bát</a:t>
            </a:r>
            <a:r>
              <a:rPr lang="en-US" b="1" baseline="0" dirty="0" smtClean="0"/>
              <a:t> </a:t>
            </a:r>
            <a:r>
              <a:rPr lang="en-US" b="1" baseline="0" dirty="0" err="1" smtClean="0"/>
              <a:t>là</a:t>
            </a:r>
            <a:r>
              <a:rPr lang="en-US" b="1" baseline="0" dirty="0" smtClean="0"/>
              <a:t> </a:t>
            </a:r>
            <a:r>
              <a:rPr lang="en-US" b="1" baseline="0" dirty="0" err="1" smtClean="0"/>
              <a:t>loại</a:t>
            </a:r>
            <a:r>
              <a:rPr lang="en-US" b="1" baseline="0" dirty="0" smtClean="0"/>
              <a:t> </a:t>
            </a:r>
            <a:r>
              <a:rPr lang="en-US" b="1" baseline="0" dirty="0" err="1" smtClean="0"/>
              <a:t>thơ</a:t>
            </a:r>
            <a:r>
              <a:rPr lang="en-US" b="1" baseline="0" dirty="0" smtClean="0"/>
              <a:t> </a:t>
            </a:r>
            <a:r>
              <a:rPr lang="en-US" b="1" baseline="0" dirty="0" err="1" smtClean="0"/>
              <a:t>mà</a:t>
            </a:r>
            <a:r>
              <a:rPr lang="en-US" b="1" baseline="0" dirty="0" smtClean="0"/>
              <a:t> </a:t>
            </a:r>
            <a:r>
              <a:rPr lang="en-US" b="1" baseline="0" dirty="0" err="1" smtClean="0"/>
              <a:t>một</a:t>
            </a:r>
            <a:r>
              <a:rPr lang="en-US" b="1" baseline="0" dirty="0" smtClean="0"/>
              <a:t> </a:t>
            </a:r>
            <a:r>
              <a:rPr lang="en-US" b="1" baseline="0" dirty="0" err="1" smtClean="0"/>
              <a:t>câu</a:t>
            </a:r>
            <a:r>
              <a:rPr lang="en-US" b="1" baseline="0" dirty="0" smtClean="0"/>
              <a:t> </a:t>
            </a:r>
            <a:r>
              <a:rPr lang="en-US" b="1" baseline="0" dirty="0" err="1" smtClean="0"/>
              <a:t>đầu</a:t>
            </a:r>
            <a:r>
              <a:rPr lang="en-US" b="1" baseline="0" dirty="0" smtClean="0"/>
              <a:t> </a:t>
            </a:r>
            <a:r>
              <a:rPr lang="en-US" b="1" baseline="0" dirty="0" err="1" smtClean="0"/>
              <a:t>có</a:t>
            </a:r>
            <a:r>
              <a:rPr lang="en-US" b="1" baseline="0" dirty="0" smtClean="0"/>
              <a:t> </a:t>
            </a:r>
            <a:r>
              <a:rPr lang="en-US" b="1" baseline="0" dirty="0" err="1" smtClean="0"/>
              <a:t>sáu</a:t>
            </a:r>
            <a:r>
              <a:rPr lang="en-US" b="1" baseline="0" dirty="0" smtClean="0"/>
              <a:t> </a:t>
            </a:r>
            <a:r>
              <a:rPr lang="en-US" b="1" baseline="0" dirty="0" err="1" smtClean="0"/>
              <a:t>tiếng</a:t>
            </a:r>
            <a:r>
              <a:rPr lang="en-US" b="1" baseline="0" dirty="0" smtClean="0"/>
              <a:t>, </a:t>
            </a:r>
            <a:r>
              <a:rPr lang="en-US" b="1" baseline="0" dirty="0" err="1" smtClean="0"/>
              <a:t>câu</a:t>
            </a:r>
            <a:r>
              <a:rPr lang="en-US" b="1" baseline="0" dirty="0" smtClean="0"/>
              <a:t> </a:t>
            </a:r>
            <a:r>
              <a:rPr lang="en-US" b="1" baseline="0" dirty="0" err="1" smtClean="0"/>
              <a:t>thứ</a:t>
            </a:r>
            <a:r>
              <a:rPr lang="en-US" b="1" baseline="0" dirty="0" smtClean="0"/>
              <a:t> </a:t>
            </a:r>
            <a:r>
              <a:rPr lang="en-US" b="1" baseline="0" dirty="0" err="1" smtClean="0"/>
              <a:t>hai</a:t>
            </a:r>
            <a:r>
              <a:rPr lang="en-US" b="1" baseline="0" dirty="0" smtClean="0"/>
              <a:t> </a:t>
            </a:r>
            <a:r>
              <a:rPr lang="en-US" b="1" baseline="0" dirty="0" err="1" smtClean="0"/>
              <a:t>phải</a:t>
            </a:r>
            <a:r>
              <a:rPr lang="en-US" b="1" baseline="0" dirty="0" smtClean="0"/>
              <a:t> </a:t>
            </a:r>
            <a:r>
              <a:rPr lang="en-US" b="1" baseline="0" dirty="0" err="1" smtClean="0"/>
              <a:t>có</a:t>
            </a:r>
            <a:r>
              <a:rPr lang="en-US" b="1" baseline="0" dirty="0" smtClean="0"/>
              <a:t> 8 </a:t>
            </a:r>
            <a:r>
              <a:rPr lang="en-US" b="1" baseline="0" dirty="0" err="1" smtClean="0"/>
              <a:t>tiếng</a:t>
            </a:r>
            <a:r>
              <a:rPr lang="en-US" b="1" baseline="0" dirty="0" smtClean="0"/>
              <a:t>, </a:t>
            </a:r>
            <a:r>
              <a:rPr lang="en-US" b="1" baseline="0" dirty="0" err="1" smtClean="0"/>
              <a:t>như</a:t>
            </a:r>
            <a:r>
              <a:rPr lang="en-US" b="1" baseline="0" dirty="0" smtClean="0"/>
              <a:t> 2 </a:t>
            </a:r>
            <a:r>
              <a:rPr lang="en-US" b="1" baseline="0" dirty="0" err="1" smtClean="0"/>
              <a:t>câu</a:t>
            </a:r>
            <a:r>
              <a:rPr lang="en-US" b="1" baseline="0" dirty="0" smtClean="0"/>
              <a:t> </a:t>
            </a:r>
            <a:r>
              <a:rPr lang="en-US" b="1" baseline="0" dirty="0" err="1" smtClean="0"/>
              <a:t>thơ</a:t>
            </a:r>
            <a:r>
              <a:rPr lang="en-US" b="1" baseline="0" dirty="0" smtClean="0"/>
              <a:t> ta </a:t>
            </a:r>
            <a:r>
              <a:rPr lang="en-US" b="1" baseline="0" dirty="0" err="1" smtClean="0"/>
              <a:t>vừa</a:t>
            </a:r>
            <a:r>
              <a:rPr lang="en-US" b="1" baseline="0" dirty="0" smtClean="0"/>
              <a:t> </a:t>
            </a:r>
            <a:r>
              <a:rPr lang="en-US" b="1" baseline="0" dirty="0" err="1" smtClean="0"/>
              <a:t>phân</a:t>
            </a:r>
            <a:r>
              <a:rPr lang="en-US" b="1" baseline="0" dirty="0" smtClean="0"/>
              <a:t> </a:t>
            </a:r>
            <a:r>
              <a:rPr lang="en-US" b="1" baseline="0" dirty="0" err="1" smtClean="0"/>
              <a:t>tích</a:t>
            </a:r>
            <a:r>
              <a:rPr lang="en-US" b="1" baseline="0" dirty="0" smtClean="0"/>
              <a:t>. </a:t>
            </a:r>
            <a:r>
              <a:rPr lang="en-US" b="1" baseline="0" dirty="0" err="1" smtClean="0"/>
              <a:t>Loại</a:t>
            </a:r>
            <a:r>
              <a:rPr lang="en-US" b="1" baseline="0" dirty="0" smtClean="0"/>
              <a:t> </a:t>
            </a:r>
            <a:r>
              <a:rPr lang="en-US" b="1" baseline="0" dirty="0" err="1" smtClean="0"/>
              <a:t>thơ</a:t>
            </a:r>
            <a:r>
              <a:rPr lang="en-US" b="1" baseline="0" dirty="0" smtClean="0"/>
              <a:t> </a:t>
            </a:r>
            <a:r>
              <a:rPr lang="en-US" b="1" baseline="0" dirty="0" err="1" smtClean="0"/>
              <a:t>này</a:t>
            </a:r>
            <a:r>
              <a:rPr lang="en-US" b="1" baseline="0" dirty="0" smtClean="0"/>
              <a:t> </a:t>
            </a:r>
            <a:r>
              <a:rPr lang="en-US" b="1" baseline="0" dirty="0" err="1" smtClean="0"/>
              <a:t>học</a:t>
            </a:r>
            <a:r>
              <a:rPr lang="en-US" b="1" baseline="0" dirty="0" smtClean="0"/>
              <a:t> </a:t>
            </a:r>
            <a:r>
              <a:rPr lang="en-US" b="1" baseline="0" dirty="0" err="1" smtClean="0"/>
              <a:t>rất</a:t>
            </a:r>
            <a:r>
              <a:rPr lang="en-US" b="1" baseline="0" dirty="0" smtClean="0"/>
              <a:t> </a:t>
            </a:r>
            <a:r>
              <a:rPr lang="en-US" b="1" baseline="0" dirty="0" err="1" smtClean="0"/>
              <a:t>dể</a:t>
            </a:r>
            <a:r>
              <a:rPr lang="en-US" b="1" baseline="0" dirty="0" smtClean="0"/>
              <a:t> </a:t>
            </a:r>
            <a:r>
              <a:rPr lang="en-US" b="1" baseline="0" dirty="0" err="1" smtClean="0"/>
              <a:t>thuộc</a:t>
            </a:r>
            <a:r>
              <a:rPr lang="en-US" b="1" baseline="0" dirty="0" smtClean="0"/>
              <a:t> long </a:t>
            </a:r>
            <a:r>
              <a:rPr lang="en-US" b="1" baseline="0" dirty="0" err="1" smtClean="0"/>
              <a:t>vì</a:t>
            </a:r>
            <a:r>
              <a:rPr lang="en-US" b="1" baseline="0" dirty="0" smtClean="0"/>
              <a:t> 2 </a:t>
            </a:r>
            <a:r>
              <a:rPr lang="en-US" b="1" baseline="0" dirty="0" err="1" smtClean="0"/>
              <a:t>câu</a:t>
            </a:r>
            <a:r>
              <a:rPr lang="en-US" b="1" baseline="0" dirty="0" smtClean="0"/>
              <a:t> </a:t>
            </a:r>
            <a:r>
              <a:rPr lang="en-US" b="1" baseline="0" dirty="0" err="1" smtClean="0"/>
              <a:t>có</a:t>
            </a:r>
            <a:r>
              <a:rPr lang="en-US" b="1" baseline="0" dirty="0" smtClean="0"/>
              <a:t> </a:t>
            </a:r>
            <a:r>
              <a:rPr lang="en-US" b="1" baseline="0" dirty="0" err="1" smtClean="0"/>
              <a:t>cặp</a:t>
            </a:r>
            <a:r>
              <a:rPr lang="en-US" b="1" baseline="0" dirty="0" smtClean="0"/>
              <a:t> </a:t>
            </a:r>
            <a:r>
              <a:rPr lang="en-US" b="1" baseline="0" dirty="0" err="1" smtClean="0"/>
              <a:t>tiếng</a:t>
            </a:r>
            <a:r>
              <a:rPr lang="en-US" b="1" baseline="0" dirty="0" smtClean="0"/>
              <a:t> </a:t>
            </a:r>
            <a:r>
              <a:rPr lang="en-US" b="1" baseline="0" dirty="0" err="1" smtClean="0"/>
              <a:t>bắt</a:t>
            </a:r>
            <a:r>
              <a:rPr lang="en-US" b="1" baseline="0" dirty="0" smtClean="0"/>
              <a:t> </a:t>
            </a:r>
            <a:r>
              <a:rPr lang="en-US" b="1" baseline="0" dirty="0" err="1" smtClean="0"/>
              <a:t>vần</a:t>
            </a:r>
            <a:r>
              <a:rPr lang="en-US" b="1" baseline="0" dirty="0" smtClean="0"/>
              <a:t> </a:t>
            </a:r>
            <a:r>
              <a:rPr lang="en-US" b="1" baseline="0" dirty="0" err="1" smtClean="0"/>
              <a:t>với</a:t>
            </a:r>
            <a:r>
              <a:rPr lang="en-US" b="1" baseline="0" dirty="0" smtClean="0"/>
              <a:t> </a:t>
            </a:r>
            <a:r>
              <a:rPr lang="en-US" b="1" baseline="0" dirty="0" err="1" smtClean="0"/>
              <a:t>nhau</a:t>
            </a:r>
            <a:r>
              <a:rPr lang="en-US" b="1" baseline="0" dirty="0" smtClean="0"/>
              <a:t>. </a:t>
            </a:r>
            <a:r>
              <a:rPr lang="en-US" b="1" baseline="0" dirty="0" err="1" smtClean="0"/>
              <a:t>Hãy</a:t>
            </a:r>
            <a:r>
              <a:rPr lang="en-US" b="1" baseline="0" dirty="0" smtClean="0"/>
              <a:t> </a:t>
            </a:r>
            <a:r>
              <a:rPr lang="en-US" b="1" baseline="0" dirty="0" err="1" smtClean="0"/>
              <a:t>tìm</a:t>
            </a:r>
            <a:r>
              <a:rPr lang="en-US" b="1" baseline="0" dirty="0" smtClean="0"/>
              <a:t> </a:t>
            </a:r>
            <a:r>
              <a:rPr lang="en-US" b="1" baseline="0" dirty="0" err="1" smtClean="0"/>
              <a:t>xem</a:t>
            </a:r>
            <a:r>
              <a:rPr lang="en-US" b="1" baseline="0" dirty="0" smtClean="0"/>
              <a:t> </a:t>
            </a:r>
            <a:r>
              <a:rPr lang="en-US" b="1" baseline="0" dirty="0" err="1" smtClean="0"/>
              <a:t>tiếng</a:t>
            </a:r>
            <a:r>
              <a:rPr lang="en-US" b="1" baseline="0" dirty="0" smtClean="0"/>
              <a:t> </a:t>
            </a:r>
            <a:r>
              <a:rPr lang="en-US" b="1" baseline="0" dirty="0" err="1" smtClean="0"/>
              <a:t>nào</a:t>
            </a:r>
            <a:r>
              <a:rPr lang="en-US" b="1" baseline="0" dirty="0" smtClean="0"/>
              <a:t> </a:t>
            </a:r>
            <a:r>
              <a:rPr lang="en-US" b="1" baseline="0" dirty="0" err="1" smtClean="0"/>
              <a:t>của</a:t>
            </a:r>
            <a:r>
              <a:rPr lang="en-US" b="1" baseline="0" dirty="0" smtClean="0"/>
              <a:t> </a:t>
            </a:r>
            <a:r>
              <a:rPr lang="en-US" b="1" baseline="0" dirty="0" err="1" smtClean="0"/>
              <a:t>câu</a:t>
            </a:r>
            <a:r>
              <a:rPr lang="en-US" b="1" baseline="0" dirty="0" smtClean="0"/>
              <a:t> </a:t>
            </a:r>
            <a:r>
              <a:rPr lang="en-US" b="1" baseline="0" dirty="0" err="1" smtClean="0"/>
              <a:t>thứ</a:t>
            </a:r>
            <a:r>
              <a:rPr lang="en-US" b="1" baseline="0" dirty="0" smtClean="0"/>
              <a:t> </a:t>
            </a:r>
            <a:r>
              <a:rPr lang="en-US" b="1" baseline="0" dirty="0" err="1" smtClean="0"/>
              <a:t>nhất</a:t>
            </a:r>
            <a:r>
              <a:rPr lang="en-US" b="1" baseline="0" dirty="0" smtClean="0"/>
              <a:t> </a:t>
            </a:r>
            <a:r>
              <a:rPr lang="en-US" b="1" baseline="0" dirty="0" err="1" smtClean="0"/>
              <a:t>bắt</a:t>
            </a:r>
            <a:r>
              <a:rPr lang="en-US" b="1" baseline="0" dirty="0" smtClean="0"/>
              <a:t> </a:t>
            </a:r>
            <a:r>
              <a:rPr lang="en-US" b="1" baseline="0" dirty="0" err="1" smtClean="0"/>
              <a:t>vần</a:t>
            </a:r>
            <a:r>
              <a:rPr lang="en-US" b="1" baseline="0" dirty="0" smtClean="0"/>
              <a:t> </a:t>
            </a:r>
            <a:r>
              <a:rPr lang="en-US" b="1" baseline="0" dirty="0" err="1" smtClean="0"/>
              <a:t>tiếng</a:t>
            </a:r>
            <a:r>
              <a:rPr lang="en-US" b="1" baseline="0" dirty="0" smtClean="0"/>
              <a:t> </a:t>
            </a:r>
            <a:r>
              <a:rPr lang="en-US" b="1" baseline="0" dirty="0" err="1" smtClean="0"/>
              <a:t>nào</a:t>
            </a:r>
            <a:r>
              <a:rPr lang="en-US" b="1" baseline="0" dirty="0" smtClean="0"/>
              <a:t> </a:t>
            </a:r>
            <a:r>
              <a:rPr lang="en-US" b="1" baseline="0" dirty="0" err="1" smtClean="0"/>
              <a:t>của</a:t>
            </a:r>
            <a:r>
              <a:rPr lang="en-US" b="1" baseline="0" dirty="0" smtClean="0"/>
              <a:t> </a:t>
            </a:r>
            <a:r>
              <a:rPr lang="en-US" b="1" baseline="0" dirty="0" err="1" smtClean="0"/>
              <a:t>câu</a:t>
            </a:r>
            <a:r>
              <a:rPr lang="en-US" b="1" baseline="0" dirty="0" smtClean="0"/>
              <a:t> </a:t>
            </a:r>
            <a:r>
              <a:rPr lang="en-US" b="1" baseline="0" dirty="0" err="1" smtClean="0"/>
              <a:t>thứ</a:t>
            </a:r>
            <a:r>
              <a:rPr lang="en-US" b="1" baseline="0" dirty="0" smtClean="0"/>
              <a:t> </a:t>
            </a:r>
            <a:r>
              <a:rPr lang="en-US" b="1" baseline="0" dirty="0" err="1" smtClean="0"/>
              <a:t>hai</a:t>
            </a:r>
            <a:r>
              <a:rPr lang="en-US" b="1" baseline="0" dirty="0" smtClean="0"/>
              <a:t>?</a:t>
            </a:r>
            <a:endParaRPr lang="en-US" b="1" baseline="0" dirty="0" smtClean="0"/>
          </a:p>
          <a:p>
            <a:pPr marL="171450" indent="-171450">
              <a:buFontTx/>
              <a:buChar char="-"/>
            </a:pPr>
            <a:r>
              <a:rPr lang="en-US" b="1" baseline="0" dirty="0" smtClean="0"/>
              <a:t>Qua </a:t>
            </a:r>
            <a:r>
              <a:rPr lang="en-US" b="1" baseline="0" dirty="0" err="1" smtClean="0"/>
              <a:t>bài</a:t>
            </a:r>
            <a:r>
              <a:rPr lang="en-US" b="1" baseline="0" dirty="0" smtClean="0"/>
              <a:t> </a:t>
            </a:r>
            <a:r>
              <a:rPr lang="en-US" b="1" baseline="0" dirty="0" err="1" smtClean="0"/>
              <a:t>tập</a:t>
            </a:r>
            <a:r>
              <a:rPr lang="en-US" b="1" baseline="0" dirty="0" smtClean="0"/>
              <a:t> 2b </a:t>
            </a:r>
            <a:r>
              <a:rPr lang="en-US" b="1" baseline="0" dirty="0" err="1" smtClean="0"/>
              <a:t>em</a:t>
            </a:r>
            <a:r>
              <a:rPr lang="en-US" b="1" baseline="0" dirty="0" smtClean="0"/>
              <a:t> </a:t>
            </a:r>
            <a:r>
              <a:rPr lang="en-US" b="1" baseline="0" dirty="0" err="1" smtClean="0"/>
              <a:t>học</a:t>
            </a:r>
            <a:r>
              <a:rPr lang="en-US" b="1" baseline="0" dirty="0" smtClean="0"/>
              <a:t> </a:t>
            </a:r>
            <a:r>
              <a:rPr lang="en-US" b="1" baseline="0" dirty="0" err="1" smtClean="0"/>
              <a:t>được</a:t>
            </a:r>
            <a:r>
              <a:rPr lang="en-US" b="1" baseline="0" dirty="0" smtClean="0"/>
              <a:t> </a:t>
            </a:r>
            <a:r>
              <a:rPr lang="en-US" b="1" baseline="0" dirty="0" err="1" smtClean="0"/>
              <a:t>gì</a:t>
            </a:r>
            <a:r>
              <a:rPr lang="en-US" b="1" baseline="0" dirty="0" smtClean="0"/>
              <a:t>? ( </a:t>
            </a:r>
            <a:r>
              <a:rPr lang="en-US" b="1" baseline="0" dirty="0" err="1" smtClean="0"/>
              <a:t>cách</a:t>
            </a:r>
            <a:r>
              <a:rPr lang="en-US" b="1" baseline="0" dirty="0" smtClean="0"/>
              <a:t> </a:t>
            </a:r>
            <a:r>
              <a:rPr lang="en-US" b="1" baseline="0" dirty="0" err="1" smtClean="0"/>
              <a:t>bắt</a:t>
            </a:r>
            <a:r>
              <a:rPr lang="en-US" b="1" baseline="0" dirty="0" smtClean="0"/>
              <a:t> </a:t>
            </a:r>
            <a:r>
              <a:rPr lang="en-US" b="1" baseline="0" dirty="0" err="1" smtClean="0"/>
              <a:t>vần</a:t>
            </a:r>
            <a:r>
              <a:rPr lang="en-US" b="1" baseline="0" dirty="0" smtClean="0"/>
              <a:t> </a:t>
            </a:r>
            <a:r>
              <a:rPr lang="en-US" b="1" baseline="0" dirty="0" err="1" smtClean="0"/>
              <a:t>trong</a:t>
            </a:r>
            <a:r>
              <a:rPr lang="en-US" b="1" baseline="0" dirty="0" smtClean="0"/>
              <a:t> </a:t>
            </a:r>
            <a:r>
              <a:rPr lang="en-US" b="1" baseline="0" dirty="0" err="1" smtClean="0"/>
              <a:t>thể</a:t>
            </a:r>
            <a:r>
              <a:rPr lang="en-US" b="1" baseline="0" dirty="0" smtClean="0"/>
              <a:t> </a:t>
            </a:r>
            <a:r>
              <a:rPr lang="en-US" b="1" baseline="0" dirty="0" err="1" smtClean="0"/>
              <a:t>thơ</a:t>
            </a:r>
            <a:r>
              <a:rPr lang="en-US" b="1" baseline="0" dirty="0" smtClean="0"/>
              <a:t> </a:t>
            </a:r>
            <a:r>
              <a:rPr lang="en-US" b="1" baseline="0" dirty="0" err="1" smtClean="0"/>
              <a:t>lục</a:t>
            </a:r>
            <a:r>
              <a:rPr lang="en-US" b="1" baseline="0" dirty="0" smtClean="0"/>
              <a:t> </a:t>
            </a:r>
            <a:r>
              <a:rPr lang="en-US" b="1" baseline="0" dirty="0" err="1" smtClean="0"/>
              <a:t>bát</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84A3A012-ECDB-4C9A-95A4-AF23EFC82C8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C6ECDFF8-7F12-4BE2-A6C4-166C9C0CF29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6ECDFF8-7F12-4BE2-A6C4-166C9C0CF2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6ECDFF8-7F12-4BE2-A6C4-166C9C0CF29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CDFF8-7F12-4BE2-A6C4-166C9C0CF29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CDFF8-7F12-4BE2-A6C4-166C9C0CF29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C6ECDFF8-7F12-4BE2-A6C4-166C9C0CF2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C6ECDFF8-7F12-4BE2-A6C4-166C9C0CF29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CDFF8-7F12-4BE2-A6C4-166C9C0CF29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96E6F-A0A6-49F6-B72C-056347BD57E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rot="16200000">
            <a:off x="2589213" y="-2719387"/>
            <a:ext cx="6911975" cy="12242800"/>
          </a:xfrm>
          <a:prstGeom prst="rect">
            <a:avLst/>
          </a:prstGeom>
          <a:ln>
            <a:solidFill>
              <a:schemeClr val="accent6">
                <a:lumMod val="20000"/>
                <a:lumOff val="80000"/>
              </a:schemeClr>
            </a:solidFill>
          </a:ln>
        </p:spPr>
      </p:pic>
      <p:pic>
        <p:nvPicPr>
          <p:cNvPr id="27650" name="图片 5"/>
          <p:cNvPicPr>
            <a:picLocks noChangeAspect="1"/>
          </p:cNvPicPr>
          <p:nvPr/>
        </p:nvPicPr>
        <p:blipFill>
          <a:blip r:embed="rId2"/>
          <a:stretch>
            <a:fillRect/>
          </a:stretch>
        </p:blipFill>
        <p:spPr>
          <a:xfrm>
            <a:off x="2849563" y="1328738"/>
            <a:ext cx="6172200" cy="4621212"/>
          </a:xfrm>
          <a:prstGeom prst="rect">
            <a:avLst/>
          </a:prstGeom>
          <a:noFill/>
          <a:ln w="9525">
            <a:noFill/>
          </a:ln>
        </p:spPr>
      </p:pic>
      <p:pic>
        <p:nvPicPr>
          <p:cNvPr id="27651" name="图片 9"/>
          <p:cNvPicPr>
            <a:picLocks noChangeAspect="1"/>
          </p:cNvPicPr>
          <p:nvPr/>
        </p:nvPicPr>
        <p:blipFill>
          <a:blip r:embed="rId3"/>
          <a:stretch>
            <a:fillRect/>
          </a:stretch>
        </p:blipFill>
        <p:spPr>
          <a:xfrm rot="-5400000">
            <a:off x="5186363" y="1670050"/>
            <a:ext cx="1819275" cy="6858000"/>
          </a:xfrm>
          <a:prstGeom prst="rect">
            <a:avLst/>
          </a:prstGeom>
          <a:noFill/>
          <a:ln w="9525">
            <a:noFill/>
          </a:ln>
        </p:spPr>
      </p:pic>
      <p:pic>
        <p:nvPicPr>
          <p:cNvPr id="27652" name="图片 3" descr="595d3f6b20955"/>
          <p:cNvPicPr>
            <a:picLocks noChangeAspect="1"/>
          </p:cNvPicPr>
          <p:nvPr/>
        </p:nvPicPr>
        <p:blipFill>
          <a:blip r:embed="rId4"/>
          <a:stretch>
            <a:fillRect/>
          </a:stretch>
        </p:blipFill>
        <p:spPr>
          <a:xfrm>
            <a:off x="6213475" y="4189413"/>
            <a:ext cx="3311525" cy="2033587"/>
          </a:xfrm>
          <a:prstGeom prst="rect">
            <a:avLst/>
          </a:prstGeom>
          <a:noFill/>
          <a:ln w="9525">
            <a:noFill/>
          </a:ln>
        </p:spPr>
      </p:pic>
      <p:sp>
        <p:nvSpPr>
          <p:cNvPr id="27653" name="Title 1"/>
          <p:cNvSpPr txBox="1"/>
          <p:nvPr/>
        </p:nvSpPr>
        <p:spPr>
          <a:xfrm>
            <a:off x="3276600" y="2997200"/>
            <a:ext cx="5184775" cy="2241550"/>
          </a:xfrm>
          <a:prstGeom prst="rect">
            <a:avLst/>
          </a:prstGeom>
          <a:noFill/>
          <a:ln w="9525">
            <a:noFill/>
          </a:ln>
        </p:spPr>
        <p:txBody>
          <a:bodyPr lIns="38576" tIns="19288" rIns="38576" bIns="19288" anchor="ctr" anchorCtr="0"/>
          <a:p>
            <a:pPr algn="ctr">
              <a:lnSpc>
                <a:spcPct val="120000"/>
              </a:lnSpc>
              <a:buFontTx/>
            </a:pPr>
            <a:r>
              <a:rPr lang="en-US" altLang="vi-VN" sz="4500" b="1" dirty="0">
                <a:solidFill>
                  <a:srgbClr val="FF0000"/>
                </a:solidFill>
                <a:latin typeface="Times New Roman" panose="02020603050405020304" pitchFamily="18" charset="0"/>
              </a:rPr>
              <a:t>CH</a:t>
            </a:r>
            <a:r>
              <a:rPr lang="vi-VN" altLang="en-US" sz="4500" b="1" dirty="0">
                <a:solidFill>
                  <a:srgbClr val="FF0000"/>
                </a:solidFill>
                <a:latin typeface="Times New Roman" panose="02020603050405020304" pitchFamily="18" charset="0"/>
              </a:rPr>
              <a:t>ÍNH TẢ</a:t>
            </a:r>
            <a:endParaRPr lang="vi-VN" altLang="en-US" sz="4500" b="1" dirty="0">
              <a:solidFill>
                <a:srgbClr val="FF0000"/>
              </a:solidFill>
              <a:latin typeface="Times New Roman" panose="02020603050405020304" pitchFamily="18" charset="0"/>
            </a:endParaRPr>
          </a:p>
          <a:p>
            <a:pPr algn="ctr">
              <a:lnSpc>
                <a:spcPct val="120000"/>
              </a:lnSpc>
              <a:buFontTx/>
            </a:pPr>
            <a:r>
              <a:rPr lang="vi-VN" altLang="en-US" sz="4500" b="1" dirty="0">
                <a:solidFill>
                  <a:srgbClr val="0070C0"/>
                </a:solidFill>
                <a:latin typeface="Times New Roman" panose="02020603050405020304" pitchFamily="18" charset="0"/>
              </a:rPr>
              <a:t>TUẦN 1</a:t>
            </a:r>
            <a:r>
              <a:rPr lang="vi-VN" altLang="en-US" sz="4500" b="1" dirty="0">
                <a:solidFill>
                  <a:srgbClr val="0070C0"/>
                </a:solidFill>
                <a:latin typeface="Times New Roman" panose="02020603050405020304" pitchFamily="18" charset="0"/>
              </a:rPr>
              <a:t>7</a:t>
            </a:r>
            <a:endParaRPr lang="vi-VN" altLang="en-US" sz="4500" b="1" dirty="0">
              <a:solidFill>
                <a:srgbClr val="0070C0"/>
              </a:solidFill>
              <a:latin typeface="Times New Roman" panose="02020603050405020304" pitchFamily="18" charset="0"/>
            </a:endParaRPr>
          </a:p>
          <a:p>
            <a:pPr algn="ctr">
              <a:lnSpc>
                <a:spcPct val="120000"/>
              </a:lnSpc>
              <a:buFontTx/>
            </a:pPr>
            <a:endParaRPr lang="vi-VN" altLang="en-US" sz="4500" b="1" dirty="0">
              <a:solidFill>
                <a:srgbClr val="0070C0"/>
              </a:solidFill>
              <a:latin typeface="Times New Roman" panose="02020603050405020304" pitchFamily="18" charset="0"/>
            </a:endParaRPr>
          </a:p>
        </p:txBody>
      </p:sp>
      <p:sp>
        <p:nvSpPr>
          <p:cNvPr id="27654" name="Subtitle 2"/>
          <p:cNvSpPr>
            <a:spLocks noGrp="1"/>
          </p:cNvSpPr>
          <p:nvPr>
            <p:ph type="subTitle" idx="1"/>
          </p:nvPr>
        </p:nvSpPr>
        <p:spPr>
          <a:xfrm>
            <a:off x="2133600" y="0"/>
            <a:ext cx="7146925" cy="990600"/>
          </a:xfrm>
          <a:solidFill>
            <a:schemeClr val="bg1"/>
          </a:solidFill>
        </p:spPr>
        <p:txBody>
          <a:bodyPr wrap="none" anchor="ctr" anchorCtr="1">
            <a:spAutoFit/>
          </a:bodyPr>
          <a:p>
            <a:pPr defTabSz="685800">
              <a:buClrTx/>
              <a:buSzTx/>
            </a:pPr>
            <a:r>
              <a:rPr lang="en-US" altLang="zh-CN" sz="2900" b="1" kern="1200" dirty="0">
                <a:latin typeface="Cambria" panose="02040503050406030204" pitchFamily="18" charset="0"/>
                <a:ea typeface="+mn-ea"/>
                <a:cs typeface="+mn-cs"/>
              </a:rPr>
              <a:t>ỦY BAN NHÂN DÂN QUẬN PHÚ NHUẬN</a:t>
            </a:r>
            <a:endParaRPr lang="en-US" altLang="zh-CN" sz="2900" b="1" kern="1200" dirty="0">
              <a:latin typeface="Cambria" panose="02040503050406030204" pitchFamily="18" charset="0"/>
              <a:ea typeface="+mn-ea"/>
              <a:cs typeface="+mn-cs"/>
            </a:endParaRPr>
          </a:p>
          <a:p>
            <a:pPr defTabSz="685800">
              <a:buClrTx/>
              <a:buSzTx/>
            </a:pPr>
            <a:r>
              <a:rPr lang="en-US" altLang="zh-CN" sz="2900" b="1" kern="1200" dirty="0">
                <a:latin typeface="Cambria" panose="02040503050406030204" pitchFamily="18" charset="0"/>
                <a:ea typeface="+mn-ea"/>
                <a:cs typeface="+mn-cs"/>
              </a:rPr>
              <a:t>TRƯỜNG TIỂU HỌC NGUYỄN ĐÌNH CHÍNH</a:t>
            </a:r>
            <a:endParaRPr lang="en-US" altLang="zh-CN" sz="2900" b="1" kern="1200" dirty="0">
              <a:latin typeface="Cambria" panose="02040503050406030204" pitchFamily="18" charset="0"/>
              <a:ea typeface="Cambria" panose="02040503050406030204" pitchFamily="18" charset="0"/>
              <a:cs typeface="+mn-cs"/>
            </a:endParaRPr>
          </a:p>
        </p:txBody>
      </p:sp>
    </p:spTree>
    <p:custDataLst>
      <p:tags r:id="rId5"/>
    </p:custData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6938" y="1872071"/>
            <a:ext cx="1457325" cy="5078313"/>
          </a:xfrm>
          <a:prstGeom prst="rect">
            <a:avLst/>
          </a:prstGeom>
        </p:spPr>
        <p:txBody>
          <a:bodyPr wrap="square">
            <a:spAutoFit/>
          </a:bodyPr>
          <a:lstStyle/>
          <a:p>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endParaRPr lang="en-US" altLang="en-US" sz="3600" dirty="0">
              <a:latin typeface="Times New Roman" panose="02020603050405020304" pitchFamily="18" charset="0"/>
              <a:cs typeface="Times New Roman" panose="02020603050405020304" pitchFamily="18" charset="0"/>
            </a:endParaRPr>
          </a:p>
          <a:p>
            <a:r>
              <a:rPr lang="en-US" altLang="en-US" sz="3600" dirty="0" err="1">
                <a:latin typeface="Times New Roman" panose="02020603050405020304" pitchFamily="18" charset="0"/>
                <a:cs typeface="Times New Roman" panose="02020603050405020304" pitchFamily="18" charset="0"/>
              </a:rPr>
              <a:t>yêu</a:t>
            </a:r>
            <a:endParaRPr lang="en-US" altLang="en-US" sz="3600" dirty="0">
              <a:latin typeface="Times New Roman" panose="02020603050405020304" pitchFamily="18" charset="0"/>
              <a:cs typeface="Times New Roman" panose="02020603050405020304" pitchFamily="18" charset="0"/>
            </a:endParaRPr>
          </a:p>
          <a:p>
            <a:r>
              <a:rPr lang="vi-VN" altLang="en-US" sz="3600" dirty="0">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a:p>
            <a:endParaRPr lang="en-US" altLang="en-US" sz="36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4286252" y="0"/>
          <a:ext cx="6166150" cy="6647634"/>
        </p:xfrm>
        <a:graphic>
          <a:graphicData uri="http://schemas.openxmlformats.org/drawingml/2006/table">
            <a:tbl>
              <a:tblPr/>
              <a:tblGrid>
                <a:gridCol w="1328859"/>
                <a:gridCol w="1736898"/>
                <a:gridCol w="1614488"/>
                <a:gridCol w="1485905"/>
              </a:tblGrid>
              <a:tr h="609086">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Tiếng</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Vần</a:t>
                      </a: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1150495">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Âm đệm</a:t>
                      </a: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rPr>
                        <a:t>Âm chính</a:t>
                      </a: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Âm     cuối</a:t>
                      </a: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0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4352926" y="1872071"/>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2034232" y="1872069"/>
            <a:ext cx="1204269" cy="613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Yêu</a:t>
            </a:r>
            <a:endParaRPr lang="en-US" sz="3600">
              <a:latin typeface="Times New Roman" panose="02020603050405020304" pitchFamily="18" charset="0"/>
              <a:cs typeface="Times New Roman" panose="02020603050405020304" pitchFamily="18" charset="0"/>
            </a:endParaRPr>
          </a:p>
        </p:txBody>
      </p:sp>
      <p:sp>
        <p:nvSpPr>
          <p:cNvPr id="6" name="Rectangle 5"/>
          <p:cNvSpPr/>
          <p:nvPr/>
        </p:nvSpPr>
        <p:spPr>
          <a:xfrm>
            <a:off x="2038319" y="2443161"/>
            <a:ext cx="1228725" cy="614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bầm</a:t>
            </a:r>
            <a:endParaRPr lang="en-US" sz="3600">
              <a:latin typeface="Times New Roman" panose="02020603050405020304" pitchFamily="18" charset="0"/>
              <a:cs typeface="Times New Roman" panose="02020603050405020304" pitchFamily="18" charset="0"/>
            </a:endParaRPr>
          </a:p>
        </p:txBody>
      </p:sp>
      <p:sp>
        <p:nvSpPr>
          <p:cNvPr id="7" name="Rectangle 6"/>
          <p:cNvSpPr/>
          <p:nvPr/>
        </p:nvSpPr>
        <p:spPr>
          <a:xfrm>
            <a:off x="1966879" y="2994078"/>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y</a:t>
            </a:r>
            <a:r>
              <a:rPr lang="en-US" sz="3600">
                <a:latin typeface="Times New Roman" panose="02020603050405020304" pitchFamily="18" charset="0"/>
                <a:cs typeface="Times New Roman" panose="02020603050405020304" pitchFamily="18" charset="0"/>
              </a:rPr>
              <a:t>êu</a:t>
            </a:r>
            <a:endParaRPr lang="en-US" sz="3600">
              <a:latin typeface="Times New Roman" panose="02020603050405020304" pitchFamily="18" charset="0"/>
              <a:cs typeface="Times New Roman" panose="02020603050405020304" pitchFamily="18" charset="0"/>
            </a:endParaRPr>
          </a:p>
        </p:txBody>
      </p:sp>
      <p:sp>
        <p:nvSpPr>
          <p:cNvPr id="8" name="Rectangle 7"/>
          <p:cNvSpPr/>
          <p:nvPr/>
        </p:nvSpPr>
        <p:spPr>
          <a:xfrm>
            <a:off x="2109737" y="3520164"/>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n</a:t>
            </a:r>
            <a:r>
              <a:rPr lang="en-US" sz="3600">
                <a:latin typeface="Times New Roman" panose="02020603050405020304" pitchFamily="18" charset="0"/>
                <a:cs typeface="Times New Roman" panose="02020603050405020304" pitchFamily="18" charset="0"/>
              </a:rPr>
              <a:t>ước</a:t>
            </a:r>
            <a:endParaRPr lang="en-US" sz="3600">
              <a:latin typeface="Times New Roman" panose="02020603050405020304" pitchFamily="18" charset="0"/>
              <a:cs typeface="Times New Roman" panose="02020603050405020304" pitchFamily="18" charset="0"/>
            </a:endParaRPr>
          </a:p>
        </p:txBody>
      </p:sp>
      <p:sp>
        <p:nvSpPr>
          <p:cNvPr id="9" name="Rectangle 8"/>
          <p:cNvSpPr/>
          <p:nvPr/>
        </p:nvSpPr>
        <p:spPr>
          <a:xfrm>
            <a:off x="1834159" y="4082511"/>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a:t>
            </a:r>
            <a:r>
              <a:rPr lang="en-US" sz="3600">
                <a:latin typeface="Times New Roman" panose="02020603050405020304" pitchFamily="18" charset="0"/>
                <a:cs typeface="Times New Roman" panose="02020603050405020304" pitchFamily="18" charset="0"/>
              </a:rPr>
              <a:t>ả</a:t>
            </a:r>
            <a:endParaRPr lang="en-US" sz="3600">
              <a:latin typeface="Times New Roman" panose="02020603050405020304" pitchFamily="18" charset="0"/>
              <a:cs typeface="Times New Roman" panose="02020603050405020304" pitchFamily="18" charset="0"/>
            </a:endParaRPr>
          </a:p>
        </p:txBody>
      </p:sp>
      <p:sp>
        <p:nvSpPr>
          <p:cNvPr id="10" name="Rectangle 9"/>
          <p:cNvSpPr/>
          <p:nvPr/>
        </p:nvSpPr>
        <p:spPr>
          <a:xfrm>
            <a:off x="1917875" y="4621319"/>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đôi</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917874" y="5160127"/>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m</a:t>
            </a:r>
            <a:r>
              <a:rPr lang="en-US" sz="3600">
                <a:latin typeface="Times New Roman" panose="02020603050405020304" pitchFamily="18" charset="0"/>
                <a:cs typeface="Times New Roman" panose="02020603050405020304" pitchFamily="18" charset="0"/>
              </a:rPr>
              <a:t>ẹ</a:t>
            </a:r>
            <a:endParaRPr lang="en-US" sz="3600">
              <a:latin typeface="Times New Roman" panose="02020603050405020304" pitchFamily="18" charset="0"/>
              <a:cs typeface="Times New Roman" panose="02020603050405020304" pitchFamily="18" charset="0"/>
            </a:endParaRPr>
          </a:p>
        </p:txBody>
      </p:sp>
      <p:sp>
        <p:nvSpPr>
          <p:cNvPr id="12" name="Rectangle 11"/>
          <p:cNvSpPr/>
          <p:nvPr/>
        </p:nvSpPr>
        <p:spPr>
          <a:xfrm>
            <a:off x="2038317" y="5722474"/>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a:t>
            </a:r>
            <a:r>
              <a:rPr lang="en-US" sz="3600" dirty="0" err="1">
                <a:latin typeface="Times New Roman" panose="02020603050405020304" pitchFamily="18" charset="0"/>
                <a:cs typeface="Times New Roman" panose="02020603050405020304" pitchFamily="18" charset="0"/>
              </a:rPr>
              <a:t>iền</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7396161" y="1872069"/>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255724" y="1872069"/>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u</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96161" y="2486025"/>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â</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255724" y="2486025"/>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m</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396161" y="3099574"/>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9255724" y="3099574"/>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u</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396161" y="3745573"/>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ươ</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9255724" y="3745573"/>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c</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396161" y="4292306"/>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7396161" y="4928295"/>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ô</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9255724" y="4928295"/>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i</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396161" y="5542251"/>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e</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396161" y="6116748"/>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iê</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9255724" y="6116748"/>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endParaRPr lang="en-US" sz="36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4.16667E-6 -0.00254 L 0.05286 0.03935 C 0.0638 0.04885 0.08033 0.05394 0.09765 0.05394 C 0.11744 0.05394 0.1332 0.04885 0.14414 0.03935 L 0.19713 -0.00254 " pathEditMode="relative" rAng="0" ptsTypes="AAAAA">
                                      <p:cBhvr>
                                        <p:cTn id="6" dur="1000" fill="hold"/>
                                        <p:tgtEl>
                                          <p:spTgt spid="4"/>
                                        </p:tgtEl>
                                        <p:attrNameLst>
                                          <p:attrName>ppt_x</p:attrName>
                                          <p:attrName>ppt_y</p:attrName>
                                        </p:attrNameLst>
                                      </p:cBhvr>
                                      <p:rCtr x="9857" y="2824"/>
                                    </p:animMotion>
                                  </p:childTnLst>
                                  <p:subTnLst>
                                    <p:audio>
                                      <p:cMediaNode>
                                        <p:cTn display="0" masterRel="sameClick">
                                          <p:stCondLst>
                                            <p:cond evt="begin" delay="0">
                                              <p:tn val="5"/>
                                            </p:cond>
                                          </p:stCondLst>
                                          <p:endCondLst>
                                            <p:cond evt="onStopAudio" delay="0">
                                              <p:tgtEl>
                                                <p:sldTgt/>
                                              </p:tgtEl>
                                            </p:cond>
                                          </p:endCondLst>
                                        </p:cTn>
                                        <p:tgtEl>
                                          <p:sndTgt r:embed="rId1" name="cashreg.wav"/>
                                        </p:tgtEl>
                                      </p:cMediaNode>
                                    </p:audio>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1.875E-6 -0.00301 L 0.05299 0.03912 C 0.06406 0.04861 0.08073 0.05393 0.09818 0.05393 C 0.11797 0.05393 0.13385 0.04861 0.14492 0.03912 L 0.19805 -0.00301 " pathEditMode="relative" rAng="0" ptsTypes="AAAAA">
                                      <p:cBhvr>
                                        <p:cTn id="10" dur="1000" fill="hold"/>
                                        <p:tgtEl>
                                          <p:spTgt spid="6"/>
                                        </p:tgtEl>
                                        <p:attrNameLst>
                                          <p:attrName>ppt_x</p:attrName>
                                          <p:attrName>ppt_y</p:attrName>
                                        </p:attrNameLst>
                                      </p:cBhvr>
                                      <p:rCtr x="9896" y="2847"/>
                                    </p:animMotion>
                                  </p:childTnLst>
                                  <p:subTnLst>
                                    <p:audio>
                                      <p:cMediaNode>
                                        <p:cTn display="0" masterRel="sameClick">
                                          <p:stCondLst>
                                            <p:cond evt="begin" delay="0">
                                              <p:tn val="9"/>
                                            </p:cond>
                                          </p:stCondLst>
                                          <p:endCondLst>
                                            <p:cond evt="onStopAudio" delay="0">
                                              <p:tgtEl>
                                                <p:sldTgt/>
                                              </p:tgtEl>
                                            </p:cond>
                                          </p:endCondLst>
                                        </p:cTn>
                                        <p:tgtEl>
                                          <p:sndTgt r:embed="rId1"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4.16667E-7 2.59259E-6 L 0.05352 0.03009 C 0.06484 0.0368 0.08164 0.04074 0.09896 0.04074 C 0.11914 0.04074 0.13503 0.0368 0.14648 0.03009 L 0.20026 2.59259E-6 " pathEditMode="relative" rAng="0" ptsTypes="AAAAA">
                                      <p:cBhvr>
                                        <p:cTn id="14" dur="1000" fill="hold"/>
                                        <p:tgtEl>
                                          <p:spTgt spid="7"/>
                                        </p:tgtEl>
                                        <p:attrNameLst>
                                          <p:attrName>ppt_x</p:attrName>
                                          <p:attrName>ppt_y</p:attrName>
                                        </p:attrNameLst>
                                      </p:cBhvr>
                                      <p:rCtr x="10013" y="2037"/>
                                    </p:animMotion>
                                  </p:childTnLst>
                                  <p:subTnLst>
                                    <p:audio>
                                      <p:cMediaNode>
                                        <p:cTn display="0" masterRel="sameClick">
                                          <p:stCondLst>
                                            <p:cond evt="begin" delay="0">
                                              <p:tn val="13"/>
                                            </p:cond>
                                          </p:stCondLst>
                                          <p:endCondLst>
                                            <p:cond evt="onStopAudio" delay="0">
                                              <p:tgtEl>
                                                <p:sldTgt/>
                                              </p:tgtEl>
                                            </p:cond>
                                          </p:endCondLst>
                                        </p:cTn>
                                        <p:tgtEl>
                                          <p:sndTgt r:embed="rId1"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1.66667E-6 7.40741E-7 L 0.047 0.02037 C 0.0569 0.025 0.07174 0.02755 0.08711 0.02755 C 0.10469 0.02755 0.11875 0.025 0.12864 0.02037 L 0.17604 7.40741E-7 " pathEditMode="relative" rAng="0" ptsTypes="AAAAA">
                                      <p:cBhvr>
                                        <p:cTn id="18" dur="1000" fill="hold"/>
                                        <p:tgtEl>
                                          <p:spTgt spid="8"/>
                                        </p:tgtEl>
                                        <p:attrNameLst>
                                          <p:attrName>ppt_x</p:attrName>
                                          <p:attrName>ppt_y</p:attrName>
                                        </p:attrNameLst>
                                      </p:cBhvr>
                                      <p:rCtr x="8802" y="1366"/>
                                    </p:animMotion>
                                  </p:childTnLst>
                                  <p:subTnLst>
                                    <p:audio>
                                      <p:cMediaNode>
                                        <p:cTn display="0" masterRel="sameClick">
                                          <p:stCondLst>
                                            <p:cond evt="begin" delay="0">
                                              <p:tn val="17"/>
                                            </p:cond>
                                          </p:stCondLst>
                                          <p:endCondLst>
                                            <p:cond evt="onStopAudio" delay="0">
                                              <p:tgtEl>
                                                <p:sldTgt/>
                                              </p:tgtEl>
                                            </p:cond>
                                          </p:endCondLst>
                                        </p:cTn>
                                        <p:tgtEl>
                                          <p:sndTgt r:embed="rId1"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0.00261 0.00416 L 0.05794 0.04791 C 0.06979 0.05764 0.08724 0.06342 0.10534 0.06342 C 0.12617 0.06342 0.14258 0.05764 0.15443 0.04791 L 0.21042 0.00416 " pathEditMode="relative" rAng="0" ptsTypes="AAAAA">
                                      <p:cBhvr>
                                        <p:cTn id="22" dur="1000" fill="hold"/>
                                        <p:tgtEl>
                                          <p:spTgt spid="9"/>
                                        </p:tgtEl>
                                        <p:attrNameLst>
                                          <p:attrName>ppt_x</p:attrName>
                                          <p:attrName>ppt_y</p:attrName>
                                        </p:attrNameLst>
                                      </p:cBhvr>
                                      <p:rCtr x="10391" y="2963"/>
                                    </p:animMotion>
                                  </p:childTnLst>
                                  <p:subTnLst>
                                    <p:audio>
                                      <p:cMediaNode>
                                        <p:cTn display="0" masterRel="sameClick">
                                          <p:stCondLst>
                                            <p:cond evt="begin" delay="0">
                                              <p:tn val="21"/>
                                            </p:cond>
                                          </p:stCondLst>
                                          <p:endCondLst>
                                            <p:cond evt="onStopAudio" delay="0">
                                              <p:tgtEl>
                                                <p:sldTgt/>
                                              </p:tgtEl>
                                            </p:cond>
                                          </p:endCondLst>
                                        </p:cTn>
                                        <p:tgtEl>
                                          <p:sndTgt r:embed="rId1"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0.00065 0.02546 L 0.05065 0.06597 C 0.06107 0.07523 0.0767 0.08032 0.0931 0.08032 C 0.11172 0.08032 0.12657 0.07523 0.13698 0.06597 L 0.18711 0.02546 " pathEditMode="relative" rAng="0" ptsTypes="AAAAA">
                                      <p:cBhvr>
                                        <p:cTn id="26" dur="1000" fill="hold"/>
                                        <p:tgtEl>
                                          <p:spTgt spid="10"/>
                                        </p:tgtEl>
                                        <p:attrNameLst>
                                          <p:attrName>ppt_x</p:attrName>
                                          <p:attrName>ppt_y</p:attrName>
                                        </p:attrNameLst>
                                      </p:cBhvr>
                                      <p:rCtr x="9323" y="2731"/>
                                    </p:animMotion>
                                  </p:childTnLst>
                                  <p:subTnLst>
                                    <p:audio>
                                      <p:cMediaNode>
                                        <p:cTn display="0" masterRel="sameClick">
                                          <p:stCondLst>
                                            <p:cond evt="begin" delay="0">
                                              <p:tn val="25"/>
                                            </p:cond>
                                          </p:stCondLst>
                                          <p:endCondLst>
                                            <p:cond evt="onStopAudio" delay="0">
                                              <p:tgtEl>
                                                <p:sldTgt/>
                                              </p:tgtEl>
                                            </p:cond>
                                          </p:endCondLst>
                                        </p:cTn>
                                        <p:tgtEl>
                                          <p:sndTgt r:embed="rId1"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grpId="0" nodeType="clickEffect">
                                  <p:stCondLst>
                                    <p:cond delay="0"/>
                                  </p:stCondLst>
                                  <p:childTnLst>
                                    <p:animMotion origin="layout" path="M -3.125E-6 0.04491 L 0.05131 0.0588 C 0.06211 0.06204 0.07826 0.06389 0.09493 0.06389 C 0.1142 0.06389 0.12943 0.06204 0.14024 0.0588 L 0.1918 0.04491 " pathEditMode="relative" rAng="0" ptsTypes="AAAAA">
                                      <p:cBhvr>
                                        <p:cTn id="30" dur="1000" fill="hold"/>
                                        <p:tgtEl>
                                          <p:spTgt spid="11"/>
                                        </p:tgtEl>
                                        <p:attrNameLst>
                                          <p:attrName>ppt_x</p:attrName>
                                          <p:attrName>ppt_y</p:attrName>
                                        </p:attrNameLst>
                                      </p:cBhvr>
                                      <p:rCtr x="9583" y="949"/>
                                    </p:animMotion>
                                  </p:childTnLst>
                                  <p:subTnLst>
                                    <p:audio>
                                      <p:cMediaNode>
                                        <p:cTn display="0" masterRel="sameClick">
                                          <p:stCondLst>
                                            <p:cond evt="begin" delay="0">
                                              <p:tn val="29"/>
                                            </p:cond>
                                          </p:stCondLst>
                                          <p:endCondLst>
                                            <p:cond evt="onStopAudio" delay="0">
                                              <p:tgtEl>
                                                <p:sldTgt/>
                                              </p:tgtEl>
                                            </p:cond>
                                          </p:endCondLst>
                                        </p:cTn>
                                        <p:tgtEl>
                                          <p:sndTgt r:embed="rId1"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0" nodeType="clickEffect">
                                  <p:stCondLst>
                                    <p:cond delay="0"/>
                                  </p:stCondLst>
                                  <p:childTnLst>
                                    <p:animMotion origin="layout" path="M -0.00247 0.05069 L 0.04505 0.05764 C 0.05495 0.05926 0.06992 0.06041 0.08542 0.06041 C 0.10299 0.06041 0.11719 0.05926 0.12708 0.05764 L 0.17487 0.05069 " pathEditMode="relative" rAng="0" ptsTypes="AAAAA">
                                      <p:cBhvr>
                                        <p:cTn id="34" dur="1000" fill="hold"/>
                                        <p:tgtEl>
                                          <p:spTgt spid="12"/>
                                        </p:tgtEl>
                                        <p:attrNameLst>
                                          <p:attrName>ppt_x</p:attrName>
                                          <p:attrName>ppt_y</p:attrName>
                                        </p:attrNameLst>
                                      </p:cBhvr>
                                      <p:rCtr x="8867" y="486"/>
                                    </p:animMotion>
                                  </p:childTnLst>
                                  <p:subTnLst>
                                    <p:audio>
                                      <p:cMediaNode>
                                        <p:cTn display="0" masterRel="sameClick">
                                          <p:stCondLst>
                                            <p:cond evt="begin" delay="0">
                                              <p:tn val="33"/>
                                            </p:cond>
                                          </p:stCondLst>
                                          <p:endCondLst>
                                            <p:cond evt="onStopAudio" delay="0">
                                              <p:tgtEl>
                                                <p:sldTgt/>
                                              </p:tgtEl>
                                            </p:cond>
                                          </p:endCondLst>
                                        </p:cTn>
                                        <p:tgtEl>
                                          <p:sndTgt r:embed="rId1"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0" fill="hold"/>
                                        <p:tgtEl>
                                          <p:spTgt spid="13"/>
                                        </p:tgtEl>
                                        <p:attrNameLst>
                                          <p:attrName>ppt_x</p:attrName>
                                        </p:attrNameLst>
                                      </p:cBhvr>
                                      <p:tavLst>
                                        <p:tav tm="0">
                                          <p:val>
                                            <p:strVal val="#ppt_x"/>
                                          </p:val>
                                        </p:tav>
                                        <p:tav tm="100000">
                                          <p:val>
                                            <p:strVal val="#ppt_x"/>
                                          </p:val>
                                        </p:tav>
                                      </p:tavLst>
                                    </p:anim>
                                    <p:anim calcmode="lin" valueType="num">
                                      <p:cBhvr additive="base">
                                        <p:cTn id="40"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edge">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edge">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edge">
                                      <p:cBhvr>
                                        <p:cTn id="70" dur="2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edge">
                                      <p:cBhvr>
                                        <p:cTn id="75" dur="20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edge">
                                      <p:cBhvr>
                                        <p:cTn id="80" dur="20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edge">
                                      <p:cBhvr>
                                        <p:cTn id="85" dur="2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edge">
                                      <p:cBhvr>
                                        <p:cTn id="90" dur="20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edge">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0"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edge">
                                      <p:cBhvr>
                                        <p:cTn id="100" dur="20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20"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edge">
                                      <p:cBhvr>
                                        <p:cTn id="105" dur="20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20"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edge">
                                      <p:cBhvr>
                                        <p:cTn id="1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897729" y="2889013"/>
            <a:ext cx="10909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FF3300"/>
                </a:solidFill>
                <a:latin typeface="Times New Roman" panose="02020603050405020304" pitchFamily="18" charset="0"/>
                <a:cs typeface="Times New Roman" panose="02020603050405020304" pitchFamily="18" charset="0"/>
              </a:rPr>
              <a:t>2b</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Tìm</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những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tiếng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bắt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vần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với</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nhau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trong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câu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thơ</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trên</a:t>
            </a:r>
            <a:endParaRPr lang="en-US" altLang="en-US" sz="3600" dirty="0">
              <a:solidFill>
                <a:srgbClr val="FF33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952626" y="1565065"/>
            <a:ext cx="8372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xôi</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2943240" y="3673184"/>
            <a:ext cx="67381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a:t>
            </a:r>
            <a:r>
              <a:rPr lang="en-US" altLang="en-US" sz="3600" b="1" dirty="0" err="1">
                <a:solidFill>
                  <a:srgbClr val="FF3300"/>
                </a:solidFill>
                <a:latin typeface="Times New Roman" panose="02020603050405020304" pitchFamily="18" charset="0"/>
                <a:cs typeface="Times New Roman" panose="02020603050405020304" pitchFamily="18" charset="0"/>
              </a:rPr>
              <a:t>ôi</a:t>
            </a:r>
            <a:endParaRPr lang="en-US" altLang="en-US" sz="3600" b="1" dirty="0">
              <a:solidFill>
                <a:srgbClr val="FF3300"/>
              </a:solidFill>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a:t>
            </a:r>
            <a:r>
              <a:rPr lang="en-US" altLang="en-US" sz="3600" b="1" dirty="0" err="1">
                <a:solidFill>
                  <a:srgbClr val="FF3300"/>
                </a:solidFill>
                <a:latin typeface="Times New Roman" panose="02020603050405020304" pitchFamily="18" charset="0"/>
                <a:cs typeface="Times New Roman" panose="02020603050405020304" pitchFamily="18" charset="0"/>
              </a:rPr>
              <a:t>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852152" y="5237632"/>
            <a:ext cx="10920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thứ</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của</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dòng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thơ</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bắt</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vần</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với</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thứ</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của</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dòng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thơ</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có</a:t>
            </a:r>
            <a:r>
              <a:rPr lang="en-US" altLang="en-US" sz="3600" dirty="0">
                <a:solidFill>
                  <a:srgbClr val="3C3CE2"/>
                </a:solidFill>
                <a:latin typeface="Times New Roman" panose="02020603050405020304" pitchFamily="18" charset="0"/>
                <a:cs typeface="Times New Roman" panose="02020603050405020304" pitchFamily="18" charset="0"/>
              </a:rPr>
              <a:t> 8 </a:t>
            </a:r>
            <a:r>
              <a:rPr lang="en-US" altLang="en-US" sz="3600" dirty="0" err="1">
                <a:solidFill>
                  <a:srgbClr val="3C3CE2"/>
                </a:solidFill>
                <a:latin typeface="Times New Roman" panose="02020603050405020304" pitchFamily="18" charset="0"/>
                <a:cs typeface="Times New Roman" panose="02020603050405020304" pitchFamily="18" charset="0"/>
              </a:rPr>
              <a:t>tiếng</a:t>
            </a:r>
            <a:endParaRPr lang="en-US" altLang="en-US" sz="3600" dirty="0">
              <a:solidFill>
                <a:srgbClr val="3C3CE2"/>
              </a:solidFill>
              <a:latin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2507671" y="-82049"/>
            <a:ext cx="7689273"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68BEA"/>
                </a:solidFill>
              </a14:hiddenFill>
            </a:ext>
            <a:ext uri="{91240B29-F687-4F45-9708-019B960494DF}">
              <a14:hiddenLine xmlns:a14="http://schemas.microsoft.com/office/drawing/2010/main" w="9525">
                <a:solidFill>
                  <a:srgbClr val="84775B"/>
                </a:solidFill>
                <a:miter lim="800000"/>
                <a:headEnd/>
                <a:tailEnd/>
              </a14:hiddenLine>
            </a:ext>
          </a:extLst>
        </p:spPr>
        <p:txBody>
          <a:bodyPr wrap="square">
            <a:spAutoFit/>
          </a:bodyPr>
          <a:lstStyle/>
          <a:p>
            <a:pPr algn="ctr"/>
            <a:r>
              <a:rPr lang="en-US" altLang="en-US" sz="3600" u="sng" dirty="0" err="1" smtClean="0">
                <a:latin typeface="Times New Roman" panose="02020603050405020304" pitchFamily="18" charset="0"/>
                <a:cs typeface="Times New Roman" panose="02020603050405020304" pitchFamily="18" charset="0"/>
              </a:rPr>
              <a:t>Chính</a:t>
            </a:r>
            <a:r>
              <a:rPr lang="en-US" altLang="en-US" sz="3600" u="sng" dirty="0" smtClean="0">
                <a:latin typeface="Times New Roman" panose="02020603050405020304" pitchFamily="18" charset="0"/>
                <a:cs typeface="Times New Roman" panose="02020603050405020304" pitchFamily="18" charset="0"/>
              </a:rPr>
              <a:t> </a:t>
            </a:r>
            <a:r>
              <a:rPr lang="en-US" altLang="en-US" sz="3600" u="sng" dirty="0" err="1" smtClean="0">
                <a:latin typeface="Times New Roman" panose="02020603050405020304" pitchFamily="18" charset="0"/>
                <a:cs typeface="Times New Roman" panose="02020603050405020304" pitchFamily="18" charset="0"/>
              </a:rPr>
              <a:t>tả</a:t>
            </a:r>
            <a:endParaRPr lang="vi-VN" altLang="en-US" sz="3600" u="sng" dirty="0" smtClean="0">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con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770" decel="100000"/>
                                        <p:tgtEl>
                                          <p:spTgt spid="6">
                                            <p:txEl>
                                              <p:pRg st="1" end="1"/>
                                            </p:txEl>
                                          </p:spTgt>
                                        </p:tgtEl>
                                      </p:cBhvr>
                                    </p:animEffect>
                                    <p:animScale>
                                      <p:cBhvr>
                                        <p:cTn id="17" dur="770" decel="100000"/>
                                        <p:tgtEl>
                                          <p:spTgt spid="6">
                                            <p:txEl>
                                              <p:pRg st="1" end="1"/>
                                            </p:txEl>
                                          </p:spTgt>
                                        </p:tgtEl>
                                      </p:cBhvr>
                                      <p:from x="10000" y="10000"/>
                                      <p:to x="200000" y="450000"/>
                                    </p:animScale>
                                    <p:animScale>
                                      <p:cBhvr>
                                        <p:cTn id="18" dur="1230" accel="100000" fill="hold">
                                          <p:stCondLst>
                                            <p:cond delay="770"/>
                                          </p:stCondLst>
                                        </p:cTn>
                                        <p:tgtEl>
                                          <p:spTgt spid="6">
                                            <p:txEl>
                                              <p:pRg st="1" end="1"/>
                                            </p:txEl>
                                          </p:spTgt>
                                        </p:tgtEl>
                                      </p:cBhvr>
                                      <p:from x="200000" y="450000"/>
                                      <p:to x="100000" y="100000"/>
                                    </p:animScale>
                                    <p:set>
                                      <p:cBhvr>
                                        <p:cTn id="19" dur="770" fill="hold"/>
                                        <p:tgtEl>
                                          <p:spTgt spid="6">
                                            <p:txEl>
                                              <p:pRg st="1" end="1"/>
                                            </p:txEl>
                                          </p:spTgt>
                                        </p:tgtEl>
                                        <p:attrNameLst>
                                          <p:attrName>ppt_x</p:attrName>
                                        </p:attrNameLst>
                                      </p:cBhvr>
                                      <p:to>
                                        <p:strVal val="(0.5)"/>
                                      </p:to>
                                    </p:set>
                                    <p:anim from="(0.5)" to="(#ppt_x)" calcmode="lin" valueType="num">
                                      <p:cBhvr>
                                        <p:cTn id="20" dur="1230" accel="100000" fill="hold">
                                          <p:stCondLst>
                                            <p:cond delay="770"/>
                                          </p:stCondLst>
                                        </p:cTn>
                                        <p:tgtEl>
                                          <p:spTgt spid="6">
                                            <p:txEl>
                                              <p:pRg st="1" end="1"/>
                                            </p:txEl>
                                          </p:spTgt>
                                        </p:tgtEl>
                                        <p:attrNameLst>
                                          <p:attrName>ppt_x</p:attrName>
                                        </p:attrNameLst>
                                      </p:cBhvr>
                                    </p:anim>
                                    <p:set>
                                      <p:cBhvr>
                                        <p:cTn id="21" dur="770" fill="hold"/>
                                        <p:tgtEl>
                                          <p:spTgt spid="6">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6">
                                            <p:txEl>
                                              <p:pRg st="1" end="1"/>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by="(-#ppt_w*2)" calcmode="lin" valueType="num">
                                      <p:cBhvr rctx="PPT">
                                        <p:cTn id="34" dur="500" autoRev="1" fill="hold">
                                          <p:stCondLst>
                                            <p:cond delay="0"/>
                                          </p:stCondLst>
                                        </p:cTn>
                                        <p:tgtEl>
                                          <p:spTgt spid="8"/>
                                        </p:tgtEl>
                                        <p:attrNameLst>
                                          <p:attrName>ppt_w</p:attrName>
                                        </p:attrNameLst>
                                      </p:cBhvr>
                                    </p:anim>
                                    <p:anim by="(#ppt_w*0.50)" calcmode="lin" valueType="num">
                                      <p:cBhvr>
                                        <p:cTn id="35" dur="500" decel="50000" autoRev="1" fill="hold">
                                          <p:stCondLst>
                                            <p:cond delay="0"/>
                                          </p:stCondLst>
                                        </p:cTn>
                                        <p:tgtEl>
                                          <p:spTgt spid="8"/>
                                        </p:tgtEl>
                                        <p:attrNameLst>
                                          <p:attrName>ppt_x</p:attrName>
                                        </p:attrNameLst>
                                      </p:cBhvr>
                                    </p:anim>
                                    <p:anim from="(-#ppt_h/2)" to="(#ppt_y)" calcmode="lin" valueType="num">
                                      <p:cBhvr>
                                        <p:cTn id="36" dur="1000" fill="hold">
                                          <p:stCondLst>
                                            <p:cond delay="0"/>
                                          </p:stCondLst>
                                        </p:cTn>
                                        <p:tgtEl>
                                          <p:spTgt spid="8"/>
                                        </p:tgtEl>
                                        <p:attrNameLst>
                                          <p:attrName>ppt_y</p:attrName>
                                        </p:attrNameLst>
                                      </p:cBhvr>
                                    </p:anim>
                                    <p:animRot by="21600000">
                                      <p:cBhvr>
                                        <p:cTn id="37" dur="1000" fill="hold">
                                          <p:stCondLst>
                                            <p:cond delay="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strVal val="#ppt_w*0.05"/>
                                          </p:val>
                                        </p:tav>
                                        <p:tav tm="100000">
                                          <p:val>
                                            <p:strVal val="#ppt_w"/>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anim calcmode="lin" valueType="num">
                                      <p:cBhvr>
                                        <p:cTn id="44" dur="500" fill="hold"/>
                                        <p:tgtEl>
                                          <p:spTgt spid="9"/>
                                        </p:tgtEl>
                                        <p:attrNameLst>
                                          <p:attrName>ppt_x</p:attrName>
                                        </p:attrNameLst>
                                      </p:cBhvr>
                                      <p:tavLst>
                                        <p:tav tm="0">
                                          <p:val>
                                            <p:strVal val="#ppt_x-.2"/>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Effect transition="in" filter="fade">
                                      <p:cBhvr>
                                        <p:cTn id="46"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1"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p:nvPr/>
        </p:nvSpPr>
        <p:spPr>
          <a:xfrm>
            <a:off x="1412875" y="1560513"/>
            <a:ext cx="8653463" cy="2199640"/>
          </a:xfrm>
          <a:prstGeom prst="rect">
            <a:avLst/>
          </a:prstGeom>
          <a:noFill/>
          <a:ln w="9525">
            <a:noFill/>
          </a:ln>
        </p:spPr>
        <p:txBody>
          <a:bodyPr wrap="square" anchor="t" anchorCtr="0">
            <a:spAutoFit/>
          </a:bodyPr>
          <a:p>
            <a:pPr algn="ctr"/>
            <a:r>
              <a:rPr lang="en-US" altLang="zh-CN" sz="3200" b="1">
                <a:solidFill>
                  <a:srgbClr val="FF0000"/>
                </a:solidFill>
                <a:latin typeface="Times New Roman" panose="02020603050405020304" pitchFamily="18" charset="0"/>
              </a:rPr>
              <a:t>DẶN DÒ:</a:t>
            </a:r>
            <a:endParaRPr lang="en-US" altLang="zh-CN" sz="3200" b="1">
              <a:solidFill>
                <a:srgbClr val="FF0000"/>
              </a:solidFill>
              <a:latin typeface="Times New Roman" panose="02020603050405020304" pitchFamily="18" charset="0"/>
            </a:endParaRPr>
          </a:p>
          <a:p>
            <a:r>
              <a:rPr lang="en-US" altLang="zh-CN" sz="3500" b="1">
                <a:solidFill>
                  <a:srgbClr val="0000FF"/>
                </a:solidFill>
                <a:latin typeface="Times New Roman" panose="02020603050405020304" pitchFamily="18" charset="0"/>
              </a:rPr>
              <a:t>-</a:t>
            </a:r>
            <a:r>
              <a:rPr lang="vi-VN" altLang="en-US" sz="3500" b="1">
                <a:solidFill>
                  <a:srgbClr val="0000FF"/>
                </a:solidFill>
                <a:latin typeface="Times New Roman" panose="02020603050405020304" pitchFamily="18" charset="0"/>
              </a:rPr>
              <a:t> </a:t>
            </a:r>
            <a:r>
              <a:rPr lang="en-US" altLang="zh-CN" sz="3500" b="1">
                <a:solidFill>
                  <a:srgbClr val="0000FF"/>
                </a:solidFill>
                <a:latin typeface="Times New Roman" panose="02020603050405020304" pitchFamily="18" charset="0"/>
              </a:rPr>
              <a:t>Sửa và viết lại các từ viết sai trong bài chính tả.</a:t>
            </a:r>
            <a:endParaRPr lang="en-US" altLang="zh-CN" sz="3500" b="1">
              <a:solidFill>
                <a:srgbClr val="0000FF"/>
              </a:solidFill>
              <a:latin typeface="Times New Roman" panose="02020603050405020304" pitchFamily="18" charset="0"/>
            </a:endParaRPr>
          </a:p>
          <a:p>
            <a:r>
              <a:rPr lang="vi-VN" altLang="en-US" sz="3500" b="1">
                <a:solidFill>
                  <a:srgbClr val="0000FF"/>
                </a:solidFill>
                <a:latin typeface="Times New Roman" panose="02020603050405020304" pitchFamily="18" charset="0"/>
              </a:rPr>
              <a:t>- Chuẩn bị bài chính tả tuần 1</a:t>
            </a:r>
            <a:r>
              <a:rPr lang="vi-VN" altLang="en-US" sz="3500" b="1">
                <a:solidFill>
                  <a:srgbClr val="0000FF"/>
                </a:solidFill>
                <a:latin typeface="Times New Roman" panose="02020603050405020304" pitchFamily="18" charset="0"/>
              </a:rPr>
              <a:t>8.</a:t>
            </a:r>
            <a:endParaRPr lang="vi-VN" altLang="en-US" sz="3500" b="1">
              <a:solidFill>
                <a:srgbClr val="0000FF"/>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6815" y="1244600"/>
            <a:ext cx="9514205" cy="52012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1610204" y="5939472"/>
            <a:ext cx="6799580" cy="50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700" b="1"/>
              <a:t>Mẹ Nguyễn Thị Phú bên các con nuôi của mình</a:t>
            </a:r>
            <a:endParaRPr lang="en-US" altLang="en-US" sz="2700" b="1"/>
          </a:p>
        </p:txBody>
      </p:sp>
      <p:sp>
        <p:nvSpPr>
          <p:cNvPr id="29700" name="Text Box 2"/>
          <p:cNvSpPr txBox="1"/>
          <p:nvPr/>
        </p:nvSpPr>
        <p:spPr>
          <a:xfrm>
            <a:off x="1747838" y="66675"/>
            <a:ext cx="9128125" cy="630238"/>
          </a:xfrm>
          <a:prstGeom prst="rect">
            <a:avLst/>
          </a:prstGeom>
          <a:noFill/>
          <a:ln w="9525">
            <a:noFill/>
          </a:ln>
        </p:spPr>
        <p:txBody>
          <a:bodyPr anchor="t" anchorCtr="0">
            <a:spAutoFit/>
          </a:bodyPr>
          <a:p>
            <a:pPr algn="ctr">
              <a:spcBef>
                <a:spcPct val="50000"/>
              </a:spcBef>
              <a:buClrTx/>
              <a:buFontTx/>
            </a:pPr>
            <a:r>
              <a:rPr lang="en-US" altLang="vi-VN" sz="3500" b="1" dirty="0">
                <a:latin typeface="HP001 5 hàng" panose="020B0603050302020204" pitchFamily="34" charset="-93"/>
              </a:rPr>
              <a:t>Chính tả</a:t>
            </a:r>
            <a:endParaRPr lang="en-US" altLang="vi-VN" sz="3500" b="1" dirty="0">
              <a:latin typeface="HP001 5 hàng" panose="020B0603050302020204" pitchFamily="34" charset="-93"/>
            </a:endParaRPr>
          </a:p>
        </p:txBody>
      </p:sp>
      <p:sp>
        <p:nvSpPr>
          <p:cNvPr id="8" name="TextBox 6"/>
          <p:cNvSpPr txBox="1"/>
          <p:nvPr/>
        </p:nvSpPr>
        <p:spPr>
          <a:xfrm>
            <a:off x="3718525" y="597560"/>
            <a:ext cx="5187639" cy="646331"/>
          </a:xfrm>
          <a:prstGeom prst="rect">
            <a:avLst/>
          </a:prstGeom>
          <a:noFill/>
        </p:spPr>
        <p:txBody>
          <a:bodyPr wrap="none" rtlCol="0">
            <a:spAutoFit/>
          </a:bodyPr>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0.05"/>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18525" y="697255"/>
            <a:ext cx="518763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633730" y="1442085"/>
            <a:ext cx="10922000" cy="4939030"/>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     </a:t>
            </a:r>
            <a:r>
              <a:rPr lang="en-US" altLang="en-US" sz="3500" dirty="0">
                <a:latin typeface="Times New Roman" panose="02020603050405020304" pitchFamily="18" charset="0"/>
                <a:cs typeface="Times New Roman" panose="02020603050405020304" pitchFamily="18" charset="0"/>
              </a:rPr>
              <a:t>Ở </a:t>
            </a:r>
            <a:r>
              <a:rPr lang="en-US" altLang="en-US" sz="3500" dirty="0" err="1">
                <a:latin typeface="Times New Roman" panose="02020603050405020304" pitchFamily="18" charset="0"/>
                <a:cs typeface="Times New Roman" panose="02020603050405020304" pitchFamily="18" charset="0"/>
              </a:rPr>
              <a:t>huyện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đảo</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Lý</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Sơn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tỉnh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Quảng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một</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sinh</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nhưng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được</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gọi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bằng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Suốt</a:t>
            </a:r>
            <a:r>
              <a:rPr lang="en-US" altLang="en-US" sz="3500" dirty="0">
                <a:latin typeface="Times New Roman" panose="02020603050405020304" pitchFamily="18" charset="0"/>
                <a:cs typeface="Times New Roman" panose="02020603050405020304" pitchFamily="18" charset="0"/>
              </a:rPr>
              <a:t> 35 </a:t>
            </a:r>
            <a:r>
              <a:rPr lang="en-US" altLang="en-US" sz="3500" dirty="0" err="1">
                <a:latin typeface="Times New Roman" panose="02020603050405020304" pitchFamily="18" charset="0"/>
                <a:cs typeface="Times New Roman" panose="02020603050405020304" pitchFamily="18" charset="0"/>
              </a:rPr>
              <a:t>năm</a:t>
            </a:r>
            <a:r>
              <a:rPr lang="en-US" altLang="en-US" sz="3500" dirty="0">
                <a:latin typeface="Times New Roman" panose="02020603050405020304" pitchFamily="18" charset="0"/>
                <a:cs typeface="Times New Roman" panose="02020603050405020304" pitchFamily="18" charset="0"/>
              </a:rPr>
              <a:t> qua, </a:t>
            </a:r>
            <a:r>
              <a:rPr lang="en-US" altLang="en-US" sz="3500" dirty="0" err="1">
                <a:latin typeface="Times New Roman" panose="02020603050405020304" pitchFamily="18" charset="0"/>
                <a:cs typeface="Times New Roman" panose="02020603050405020304" pitchFamily="18" charset="0"/>
              </a:rPr>
              <a:t>bà</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thức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khuya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dậy</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sớm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bươn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quên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hạnh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riêng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để</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cưu</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mang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nuôi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dưỡng</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mồ</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Đến</a:t>
            </a:r>
            <a:r>
              <a:rPr lang="en-US" altLang="en-US" sz="3500" dirty="0">
                <a:latin typeface="Times New Roman" panose="02020603050405020304" pitchFamily="18" charset="0"/>
                <a:cs typeface="Times New Roman" panose="02020603050405020304" pitchFamily="18" charset="0"/>
              </a:rPr>
              <a:t> nay, 48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trưởng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thành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nhờ</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tình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yêu</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thương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của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tấm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lòng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nhân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là</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Nguyễn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Thị</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đội</a:t>
            </a:r>
            <a:r>
              <a:rPr lang="en-US" altLang="en-US" sz="3500" dirty="0">
                <a:latin typeface="Times New Roman" panose="02020603050405020304" pitchFamily="18" charset="0"/>
                <a:cs typeface="Times New Roman" panose="02020603050405020304" pitchFamily="18" charset="0"/>
              </a:rPr>
              <a:t> 10, </a:t>
            </a:r>
            <a:r>
              <a:rPr lang="en-US" altLang="en-US" sz="3500" dirty="0" err="1">
                <a:latin typeface="Times New Roman" panose="02020603050405020304" pitchFamily="18" charset="0"/>
                <a:cs typeface="Times New Roman" panose="02020603050405020304" pitchFamily="18" charset="0"/>
              </a:rPr>
              <a:t>thôn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xã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Lý</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Hải</a:t>
            </a:r>
            <a:r>
              <a:rPr lang="en-US" altLang="en-US" sz="3500" dirty="0">
                <a:latin typeface="Times New Roman" panose="02020603050405020304" pitchFamily="18" charset="0"/>
                <a:cs typeface="Times New Roman" panose="02020603050405020304" pitchFamily="18" charset="0"/>
              </a:rPr>
              <a:t>. Nay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 62,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vẫn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bận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rộn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với</a:t>
            </a:r>
            <a:r>
              <a:rPr lang="en-US" altLang="en-US" sz="3500" dirty="0">
                <a:latin typeface="Times New Roman" panose="02020603050405020304" pitchFamily="18" charset="0"/>
                <a:cs typeface="Times New Roman" panose="02020603050405020304" pitchFamily="18" charset="0"/>
              </a:rPr>
              <a:t> 3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chưa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tròn</a:t>
            </a:r>
            <a:r>
              <a:rPr lang="en-US" altLang="en-US" sz="3500" dirty="0">
                <a:latin typeface="Times New Roman" panose="02020603050405020304" pitchFamily="18" charset="0"/>
                <a:cs typeface="Times New Roman" panose="02020603050405020304" pitchFamily="18" charset="0"/>
              </a:rPr>
              <a:t> 1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a:t>
            </a:r>
            <a:endParaRPr lang="en-US" altLang="en-US" sz="3500" dirty="0">
              <a:latin typeface="Times New Roman" panose="02020603050405020304" pitchFamily="18" charset="0"/>
              <a:cs typeface="Times New Roman" panose="02020603050405020304" pitchFamily="18" charset="0"/>
            </a:endParaRPr>
          </a:p>
          <a:p>
            <a:r>
              <a:rPr lang="en-US" altLang="en-US" sz="3500" dirty="0">
                <a:latin typeface="Times New Roman" panose="02020603050405020304" pitchFamily="18" charset="0"/>
                <a:cs typeface="Times New Roman" panose="02020603050405020304" pitchFamily="18" charset="0"/>
              </a:rPr>
              <a:t>						</a:t>
            </a:r>
            <a:r>
              <a:rPr lang="vi-VN" altLang="en-US" sz="3500" dirty="0" smtClean="0">
                <a:latin typeface="Times New Roman" panose="02020603050405020304" pitchFamily="18" charset="0"/>
                <a:cs typeface="Times New Roman" panose="02020603050405020304" pitchFamily="18" charset="0"/>
              </a:rPr>
              <a:t>                          </a:t>
            </a:r>
            <a:r>
              <a:rPr lang="en-US" altLang="en-US" sz="3500" dirty="0" smtClean="0">
                <a:latin typeface="Times New Roman" panose="02020603050405020304" pitchFamily="18" charset="0"/>
                <a:cs typeface="Times New Roman" panose="02020603050405020304" pitchFamily="18" charset="0"/>
              </a:rPr>
              <a:t>Theo </a:t>
            </a:r>
            <a:r>
              <a:rPr lang="en-US" altLang="en-US" sz="3500" b="1" dirty="0" err="1">
                <a:latin typeface="Times New Roman" panose="02020603050405020304" pitchFamily="18" charset="0"/>
                <a:cs typeface="Times New Roman" panose="02020603050405020304" pitchFamily="18" charset="0"/>
              </a:rPr>
              <a:t>Đỗ</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Tấn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Ngọc</a:t>
            </a:r>
            <a:endParaRPr lang="en-US" altLang="en-US" sz="3500" b="1" dirty="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5392230" y="-15035"/>
            <a:ext cx="1658620" cy="61404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68BEA"/>
                </a:solidFill>
              </a14:hiddenFill>
            </a:ext>
            <a:ext uri="{91240B29-F687-4F45-9708-019B960494DF}">
              <a14:hiddenLine xmlns:a14="http://schemas.microsoft.com/office/drawing/2010/main" w="9525">
                <a:solidFill>
                  <a:srgbClr val="84775B"/>
                </a:solidFill>
                <a:miter lim="800000"/>
                <a:headEnd/>
                <a:tailEnd/>
              </a14:hiddenLine>
            </a:ext>
          </a:extLst>
        </p:spPr>
        <p:txBody>
          <a:bodyPr wrap="none">
            <a:spAutoFit/>
          </a:bodyPr>
          <a:lstStyle/>
          <a:p>
            <a:pPr algn="ctr"/>
            <a:r>
              <a:rPr lang="en-US" altLang="en-US" sz="3400" u="sng" dirty="0" err="1">
                <a:latin typeface="Times New Roman" panose="02020603050405020304" pitchFamily="18" charset="0"/>
                <a:cs typeface="Times New Roman" panose="02020603050405020304" pitchFamily="18" charset="0"/>
              </a:rPr>
              <a:t>Chính</a:t>
            </a:r>
            <a:r>
              <a:rPr lang="en-US" altLang="en-US" sz="3400" u="sng" dirty="0">
                <a:latin typeface="Times New Roman" panose="02020603050405020304" pitchFamily="18" charset="0"/>
                <a:cs typeface="Times New Roman" panose="02020603050405020304" pitchFamily="18" charset="0"/>
              </a:rPr>
              <a:t> </a:t>
            </a:r>
            <a:r>
              <a:rPr lang="en-US" altLang="en-US" sz="3400" u="sng" dirty="0" err="1" smtClean="0">
                <a:latin typeface="Times New Roman" panose="02020603050405020304" pitchFamily="18" charset="0"/>
                <a:cs typeface="Times New Roman" panose="02020603050405020304" pitchFamily="18" charset="0"/>
              </a:rPr>
              <a:t>tả</a:t>
            </a:r>
            <a:endParaRPr lang="en-US" altLang="en-US" sz="3400" u="sng"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8000" y="789330"/>
            <a:ext cx="518763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0365" y="1435735"/>
            <a:ext cx="11049000" cy="4939030"/>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     </a:t>
            </a:r>
            <a:r>
              <a:rPr lang="en-US" altLang="en-US" sz="3500" dirty="0">
                <a:latin typeface="Times New Roman" panose="02020603050405020304" pitchFamily="18" charset="0"/>
                <a:cs typeface="Times New Roman" panose="02020603050405020304" pitchFamily="18" charset="0"/>
              </a:rPr>
              <a:t>Ở </a:t>
            </a:r>
            <a:r>
              <a:rPr lang="en-US" altLang="en-US" sz="3500" dirty="0" err="1">
                <a:latin typeface="Times New Roman" panose="02020603050405020304" pitchFamily="18" charset="0"/>
                <a:cs typeface="Times New Roman" panose="02020603050405020304" pitchFamily="18" charset="0"/>
              </a:rPr>
              <a:t>huyện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đảo</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Lý</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Sơn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tỉnh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Quảng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một</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sinh</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nhưng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được</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gọi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bằng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Suốt</a:t>
            </a:r>
            <a:r>
              <a:rPr lang="en-US" altLang="en-US" sz="3500" dirty="0">
                <a:latin typeface="Times New Roman" panose="02020603050405020304" pitchFamily="18" charset="0"/>
                <a:cs typeface="Times New Roman" panose="02020603050405020304" pitchFamily="18" charset="0"/>
              </a:rPr>
              <a:t> 35 </a:t>
            </a:r>
            <a:r>
              <a:rPr lang="en-US" altLang="en-US" sz="3500" dirty="0" err="1">
                <a:latin typeface="Times New Roman" panose="02020603050405020304" pitchFamily="18" charset="0"/>
                <a:cs typeface="Times New Roman" panose="02020603050405020304" pitchFamily="18" charset="0"/>
              </a:rPr>
              <a:t>năm</a:t>
            </a:r>
            <a:r>
              <a:rPr lang="en-US" altLang="en-US" sz="3500" dirty="0">
                <a:latin typeface="Times New Roman" panose="02020603050405020304" pitchFamily="18" charset="0"/>
                <a:cs typeface="Times New Roman" panose="02020603050405020304" pitchFamily="18" charset="0"/>
              </a:rPr>
              <a:t> qua, </a:t>
            </a:r>
            <a:r>
              <a:rPr lang="en-US" altLang="en-US" sz="3500" dirty="0" err="1">
                <a:latin typeface="Times New Roman" panose="02020603050405020304" pitchFamily="18" charset="0"/>
                <a:cs typeface="Times New Roman" panose="02020603050405020304" pitchFamily="18" charset="0"/>
              </a:rPr>
              <a:t>bà</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thức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khuya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dậy</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sớm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bươn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quên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hạnh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riêng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để</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cưu</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mang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nuôi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dưỡng</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mồ</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Đến</a:t>
            </a:r>
            <a:r>
              <a:rPr lang="en-US" altLang="en-US" sz="3500" dirty="0">
                <a:latin typeface="Times New Roman" panose="02020603050405020304" pitchFamily="18" charset="0"/>
                <a:cs typeface="Times New Roman" panose="02020603050405020304" pitchFamily="18" charset="0"/>
              </a:rPr>
              <a:t> nay, 48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trưởng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thành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nhờ</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tình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yêu</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thương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của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tấm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lòng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nhân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là</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Nguyễn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Thị</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đội</a:t>
            </a:r>
            <a:r>
              <a:rPr lang="en-US" altLang="en-US" sz="3500" dirty="0">
                <a:latin typeface="Times New Roman" panose="02020603050405020304" pitchFamily="18" charset="0"/>
                <a:cs typeface="Times New Roman" panose="02020603050405020304" pitchFamily="18" charset="0"/>
              </a:rPr>
              <a:t> 10, </a:t>
            </a:r>
            <a:r>
              <a:rPr lang="en-US" altLang="en-US" sz="3500" dirty="0" err="1">
                <a:latin typeface="Times New Roman" panose="02020603050405020304" pitchFamily="18" charset="0"/>
                <a:cs typeface="Times New Roman" panose="02020603050405020304" pitchFamily="18" charset="0"/>
              </a:rPr>
              <a:t>thôn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xã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Lý</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Hải</a:t>
            </a:r>
            <a:r>
              <a:rPr lang="en-US" altLang="en-US" sz="3500" dirty="0">
                <a:latin typeface="Times New Roman" panose="02020603050405020304" pitchFamily="18" charset="0"/>
                <a:cs typeface="Times New Roman" panose="02020603050405020304" pitchFamily="18" charset="0"/>
              </a:rPr>
              <a:t>. Nay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 62,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vẫn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bận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rộn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với</a:t>
            </a:r>
            <a:r>
              <a:rPr lang="en-US" altLang="en-US" sz="3500" dirty="0">
                <a:latin typeface="Times New Roman" panose="02020603050405020304" pitchFamily="18" charset="0"/>
                <a:cs typeface="Times New Roman" panose="02020603050405020304" pitchFamily="18" charset="0"/>
              </a:rPr>
              <a:t> 3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chưa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tròn</a:t>
            </a:r>
            <a:r>
              <a:rPr lang="en-US" altLang="en-US" sz="3500" dirty="0">
                <a:latin typeface="Times New Roman" panose="02020603050405020304" pitchFamily="18" charset="0"/>
                <a:cs typeface="Times New Roman" panose="02020603050405020304" pitchFamily="18" charset="0"/>
              </a:rPr>
              <a:t> 1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a:t>
            </a:r>
            <a:endParaRPr lang="en-US" altLang="en-US" sz="3500" dirty="0">
              <a:latin typeface="Times New Roman" panose="02020603050405020304" pitchFamily="18" charset="0"/>
              <a:cs typeface="Times New Roman" panose="02020603050405020304" pitchFamily="18" charset="0"/>
            </a:endParaRPr>
          </a:p>
          <a:p>
            <a:r>
              <a:rPr lang="en-US" altLang="en-US" sz="3500" dirty="0">
                <a:latin typeface="Times New Roman" panose="02020603050405020304" pitchFamily="18" charset="0"/>
                <a:cs typeface="Times New Roman" panose="02020603050405020304" pitchFamily="18" charset="0"/>
              </a:rPr>
              <a:t>						</a:t>
            </a:r>
            <a:r>
              <a:rPr lang="vi-VN" altLang="en-US" sz="3500" dirty="0" smtClean="0">
                <a:latin typeface="Times New Roman" panose="02020603050405020304" pitchFamily="18" charset="0"/>
                <a:cs typeface="Times New Roman" panose="02020603050405020304" pitchFamily="18" charset="0"/>
              </a:rPr>
              <a:t>                          </a:t>
            </a:r>
            <a:r>
              <a:rPr lang="en-US" altLang="en-US" sz="3500" dirty="0" smtClean="0">
                <a:latin typeface="Times New Roman" panose="02020603050405020304" pitchFamily="18" charset="0"/>
                <a:cs typeface="Times New Roman" panose="02020603050405020304" pitchFamily="18" charset="0"/>
              </a:rPr>
              <a:t>Theo </a:t>
            </a:r>
            <a:r>
              <a:rPr lang="en-US" altLang="en-US" sz="3500" b="1" dirty="0" err="1">
                <a:latin typeface="Times New Roman" panose="02020603050405020304" pitchFamily="18" charset="0"/>
                <a:cs typeface="Times New Roman" panose="02020603050405020304" pitchFamily="18" charset="0"/>
              </a:rPr>
              <a:t>Đỗ</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Tấn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Ngọc</a:t>
            </a:r>
            <a:endParaRPr lang="en-US" altLang="en-US" sz="3500" b="1" dirty="0">
              <a:latin typeface="Times New Roman" panose="02020603050405020304" pitchFamily="18" charset="0"/>
              <a:cs typeface="Times New Roman" panose="02020603050405020304" pitchFamily="18" charset="0"/>
            </a:endParaRPr>
          </a:p>
        </p:txBody>
      </p:sp>
      <p:sp>
        <p:nvSpPr>
          <p:cNvPr id="33796" name="TextBox 1"/>
          <p:cNvSpPr txBox="1"/>
          <p:nvPr/>
        </p:nvSpPr>
        <p:spPr>
          <a:xfrm>
            <a:off x="195580" y="117475"/>
            <a:ext cx="11799888" cy="536575"/>
          </a:xfrm>
          <a:prstGeom prst="rect">
            <a:avLst/>
          </a:prstGeom>
          <a:noFill/>
          <a:ln w="9525">
            <a:noFill/>
          </a:ln>
        </p:spPr>
        <p:txBody>
          <a:bodyPr wrap="square" anchor="t" anchorCtr="0">
            <a:spAutoFit/>
          </a:bodyPr>
          <a:p>
            <a:pPr algn="just"/>
            <a:r>
              <a:rPr lang="en-US" altLang="zh-CN" sz="2900" b="1">
                <a:latin typeface="Times New Roman" panose="02020603050405020304" pitchFamily="18" charset="0"/>
              </a:rPr>
              <a:t>Em hãy tìm những từ ngữ khó viết, dễ nhầm lẫn trong </a:t>
            </a:r>
            <a:r>
              <a:rPr lang="vi-VN" altLang="en-US" sz="2900" b="1">
                <a:latin typeface="Times New Roman" panose="02020603050405020304" pitchFamily="18" charset="0"/>
              </a:rPr>
              <a:t>đoạn văn</a:t>
            </a:r>
            <a:r>
              <a:rPr lang="en-US" altLang="zh-CN" sz="2900" b="1">
                <a:latin typeface="Times New Roman" panose="02020603050405020304" pitchFamily="18" charset="0"/>
              </a:rPr>
              <a:t>.</a:t>
            </a:r>
            <a:endParaRPr lang="en-US" altLang="zh-CN" sz="2900" b="1">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8000" y="789330"/>
            <a:ext cx="518763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0365" y="1435735"/>
            <a:ext cx="11049000" cy="4939030"/>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     </a:t>
            </a:r>
            <a:r>
              <a:rPr lang="en-US" altLang="en-US" sz="3500" dirty="0">
                <a:latin typeface="Times New Roman" panose="02020603050405020304" pitchFamily="18" charset="0"/>
                <a:cs typeface="Times New Roman" panose="02020603050405020304" pitchFamily="18" charset="0"/>
              </a:rPr>
              <a:t>Ở </a:t>
            </a:r>
            <a:r>
              <a:rPr lang="en-US" altLang="en-US" sz="3500" dirty="0" err="1">
                <a:latin typeface="Times New Roman" panose="02020603050405020304" pitchFamily="18" charset="0"/>
                <a:cs typeface="Times New Roman" panose="02020603050405020304" pitchFamily="18" charset="0"/>
              </a:rPr>
              <a:t>huyện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đảo</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Lý</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Sơn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tỉnh</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Quảng</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Ngãi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một</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không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sinh</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nhưng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được</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gọi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bằng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Suốt</a:t>
            </a:r>
            <a:r>
              <a:rPr lang="en-US" altLang="en-US" sz="3500" dirty="0">
                <a:latin typeface="Times New Roman" panose="02020603050405020304" pitchFamily="18" charset="0"/>
                <a:cs typeface="Times New Roman" panose="02020603050405020304" pitchFamily="18" charset="0"/>
              </a:rPr>
              <a:t> 35 </a:t>
            </a:r>
            <a:r>
              <a:rPr lang="en-US" altLang="en-US" sz="3500" dirty="0" err="1">
                <a:latin typeface="Times New Roman" panose="02020603050405020304" pitchFamily="18" charset="0"/>
                <a:cs typeface="Times New Roman" panose="02020603050405020304" pitchFamily="18" charset="0"/>
              </a:rPr>
              <a:t>năm</a:t>
            </a:r>
            <a:r>
              <a:rPr lang="en-US" altLang="en-US" sz="3500" dirty="0">
                <a:latin typeface="Times New Roman" panose="02020603050405020304" pitchFamily="18" charset="0"/>
                <a:cs typeface="Times New Roman" panose="02020603050405020304" pitchFamily="18" charset="0"/>
              </a:rPr>
              <a:t> qua, </a:t>
            </a:r>
            <a:r>
              <a:rPr lang="en-US" altLang="en-US" sz="3500" dirty="0" err="1">
                <a:latin typeface="Times New Roman" panose="02020603050405020304" pitchFamily="18" charset="0"/>
                <a:cs typeface="Times New Roman" panose="02020603050405020304" pitchFamily="18" charset="0"/>
              </a:rPr>
              <a:t>bà</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thức</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khuya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dậy</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sớm</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bươn</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chải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quên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hạnh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riêng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để</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cưu</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mang</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nuôi</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dưỡng</a:t>
            </a:r>
            <a:r>
              <a:rPr lang="en-US" altLang="en-US" sz="3500" dirty="0">
                <a:latin typeface="Times New Roman" panose="02020603050405020304" pitchFamily="18" charset="0"/>
                <a:cs typeface="Times New Roman" panose="02020603050405020304" pitchFamily="18" charset="0"/>
              </a:rPr>
              <a:t> 51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mồ</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côi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Đến</a:t>
            </a:r>
            <a:r>
              <a:rPr lang="en-US" altLang="en-US" sz="3500" dirty="0">
                <a:latin typeface="Times New Roman" panose="02020603050405020304" pitchFamily="18" charset="0"/>
                <a:cs typeface="Times New Roman" panose="02020603050405020304" pitchFamily="18" charset="0"/>
              </a:rPr>
              <a:t> nay, 48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con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trưởng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thành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nhờ</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tình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yêu</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thương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của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Người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phụ</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nữ</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tấm</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lòng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nhân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ái</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đó</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là</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Nguyễn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Thị</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Phú</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đội</a:t>
            </a:r>
            <a:r>
              <a:rPr lang="en-US" altLang="en-US" sz="3500" dirty="0">
                <a:latin typeface="Times New Roman" panose="02020603050405020304" pitchFamily="18" charset="0"/>
                <a:cs typeface="Times New Roman" panose="02020603050405020304" pitchFamily="18" charset="0"/>
              </a:rPr>
              <a:t> 10, </a:t>
            </a:r>
            <a:r>
              <a:rPr lang="en-US" altLang="en-US" sz="3500" dirty="0" err="1">
                <a:latin typeface="Times New Roman" panose="02020603050405020304" pitchFamily="18" charset="0"/>
                <a:cs typeface="Times New Roman" panose="02020603050405020304" pitchFamily="18" charset="0"/>
              </a:rPr>
              <a:t>thôn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Đông</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xã</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Lý</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Hải</a:t>
            </a:r>
            <a:r>
              <a:rPr lang="en-US" altLang="en-US" sz="3500" dirty="0">
                <a:latin typeface="Times New Roman" panose="02020603050405020304" pitchFamily="18" charset="0"/>
                <a:cs typeface="Times New Roman" panose="02020603050405020304" pitchFamily="18" charset="0"/>
              </a:rPr>
              <a:t>. Nay </a:t>
            </a:r>
            <a:r>
              <a:rPr lang="en-US" altLang="en-US" sz="3500" dirty="0" err="1">
                <a:latin typeface="Times New Roman" panose="02020603050405020304" pitchFamily="18" charset="0"/>
                <a:cs typeface="Times New Roman" panose="02020603050405020304" pitchFamily="18" charset="0"/>
              </a:rPr>
              <a:t>đã</a:t>
            </a:r>
            <a:r>
              <a:rPr lang="en-US" altLang="en-US" sz="3500" dirty="0">
                <a:latin typeface="Times New Roman" panose="02020603050405020304" pitchFamily="18" charset="0"/>
                <a:cs typeface="Times New Roman" panose="02020603050405020304" pitchFamily="18" charset="0"/>
              </a:rPr>
              <a:t> ở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 62, </a:t>
            </a:r>
            <a:r>
              <a:rPr lang="en-US" altLang="en-US" sz="3500" dirty="0" err="1">
                <a:latin typeface="Times New Roman" panose="02020603050405020304" pitchFamily="18" charset="0"/>
                <a:cs typeface="Times New Roman" panose="02020603050405020304" pitchFamily="18" charset="0"/>
              </a:rPr>
              <a:t>mẹ</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vẫn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bận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rộn</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với</a:t>
            </a:r>
            <a:r>
              <a:rPr lang="en-US" altLang="en-US" sz="3500" dirty="0">
                <a:latin typeface="Times New Roman" panose="02020603050405020304" pitchFamily="18" charset="0"/>
                <a:cs typeface="Times New Roman" panose="02020603050405020304" pitchFamily="18" charset="0"/>
              </a:rPr>
              <a:t> 3 </a:t>
            </a:r>
            <a:r>
              <a:rPr lang="en-US" altLang="en-US" sz="3500" dirty="0" err="1">
                <a:latin typeface="Times New Roman" panose="02020603050405020304" pitchFamily="18" charset="0"/>
                <a:cs typeface="Times New Roman" panose="02020603050405020304" pitchFamily="18" charset="0"/>
              </a:rPr>
              <a:t>đứa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trẻ</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chưa</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tròn</a:t>
            </a:r>
            <a:r>
              <a:rPr lang="en-US" altLang="en-US" sz="3500" dirty="0">
                <a:latin typeface="Times New Roman" panose="02020603050405020304" pitchFamily="18" charset="0"/>
                <a:cs typeface="Times New Roman" panose="02020603050405020304" pitchFamily="18" charset="0"/>
              </a:rPr>
              <a:t> 1 </a:t>
            </a:r>
            <a:r>
              <a:rPr lang="en-US" altLang="en-US" sz="3500" dirty="0" err="1">
                <a:latin typeface="Times New Roman" panose="02020603050405020304" pitchFamily="18" charset="0"/>
                <a:cs typeface="Times New Roman" panose="02020603050405020304" pitchFamily="18" charset="0"/>
              </a:rPr>
              <a:t>tuổi</a:t>
            </a:r>
            <a:r>
              <a:rPr lang="en-US" altLang="en-US" sz="3500" dirty="0">
                <a:latin typeface="Times New Roman" panose="02020603050405020304" pitchFamily="18" charset="0"/>
                <a:cs typeface="Times New Roman" panose="02020603050405020304" pitchFamily="18" charset="0"/>
              </a:rPr>
              <a:t>.</a:t>
            </a:r>
            <a:endParaRPr lang="en-US" altLang="en-US" sz="3500" dirty="0">
              <a:latin typeface="Times New Roman" panose="02020603050405020304" pitchFamily="18" charset="0"/>
              <a:cs typeface="Times New Roman" panose="02020603050405020304" pitchFamily="18" charset="0"/>
            </a:endParaRPr>
          </a:p>
          <a:p>
            <a:r>
              <a:rPr lang="en-US" altLang="en-US" sz="3500" dirty="0">
                <a:latin typeface="Times New Roman" panose="02020603050405020304" pitchFamily="18" charset="0"/>
                <a:cs typeface="Times New Roman" panose="02020603050405020304" pitchFamily="18" charset="0"/>
              </a:rPr>
              <a:t>						</a:t>
            </a:r>
            <a:r>
              <a:rPr lang="vi-VN" altLang="en-US" sz="3500" dirty="0" smtClean="0">
                <a:latin typeface="Times New Roman" panose="02020603050405020304" pitchFamily="18" charset="0"/>
                <a:cs typeface="Times New Roman" panose="02020603050405020304" pitchFamily="18" charset="0"/>
              </a:rPr>
              <a:t>                          </a:t>
            </a:r>
            <a:r>
              <a:rPr lang="en-US" altLang="en-US" sz="3500" dirty="0" smtClean="0">
                <a:latin typeface="Times New Roman" panose="02020603050405020304" pitchFamily="18" charset="0"/>
                <a:cs typeface="Times New Roman" panose="02020603050405020304" pitchFamily="18" charset="0"/>
              </a:rPr>
              <a:t>Theo </a:t>
            </a:r>
            <a:r>
              <a:rPr lang="en-US" altLang="en-US" sz="3500" b="1" dirty="0" err="1">
                <a:latin typeface="Times New Roman" panose="02020603050405020304" pitchFamily="18" charset="0"/>
                <a:cs typeface="Times New Roman" panose="02020603050405020304" pitchFamily="18" charset="0"/>
              </a:rPr>
              <a:t>Đỗ</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Tấn</a:t>
            </a:r>
            <a:r>
              <a:rPr lang="en-US" altLang="en-US" sz="3500" b="1" dirty="0">
                <a:latin typeface="Times New Roman" panose="02020603050405020304" pitchFamily="18" charset="0"/>
                <a:cs typeface="Times New Roman" panose="02020603050405020304" pitchFamily="18" charset="0"/>
              </a:rPr>
              <a:t> </a:t>
            </a:r>
            <a:r>
              <a:rPr lang="en-US" altLang="en-US" sz="3500" b="1" dirty="0" err="1">
                <a:latin typeface="Times New Roman" panose="02020603050405020304" pitchFamily="18" charset="0"/>
                <a:cs typeface="Times New Roman" panose="02020603050405020304" pitchFamily="18" charset="0"/>
              </a:rPr>
              <a:t>Ngọc</a:t>
            </a:r>
            <a:endParaRPr lang="en-US" altLang="en-US" sz="3500" b="1" dirty="0">
              <a:latin typeface="Times New Roman" panose="02020603050405020304" pitchFamily="18" charset="0"/>
              <a:cs typeface="Times New Roman" panose="02020603050405020304" pitchFamily="18" charset="0"/>
            </a:endParaRPr>
          </a:p>
        </p:txBody>
      </p:sp>
      <p:sp>
        <p:nvSpPr>
          <p:cNvPr id="33796" name="TextBox 1"/>
          <p:cNvSpPr txBox="1"/>
          <p:nvPr/>
        </p:nvSpPr>
        <p:spPr>
          <a:xfrm>
            <a:off x="195580" y="117475"/>
            <a:ext cx="11799888" cy="536575"/>
          </a:xfrm>
          <a:prstGeom prst="rect">
            <a:avLst/>
          </a:prstGeom>
          <a:noFill/>
          <a:ln w="9525">
            <a:noFill/>
          </a:ln>
        </p:spPr>
        <p:txBody>
          <a:bodyPr wrap="square" anchor="t" anchorCtr="0">
            <a:spAutoFit/>
          </a:bodyPr>
          <a:p>
            <a:pPr algn="just"/>
            <a:r>
              <a:rPr lang="en-US" altLang="zh-CN" sz="2900" b="1">
                <a:latin typeface="Times New Roman" panose="02020603050405020304" pitchFamily="18" charset="0"/>
              </a:rPr>
              <a:t>Em hãy tìm những từ ngữ khó viết, dễ nhầm lẫn trong </a:t>
            </a:r>
            <a:r>
              <a:rPr lang="vi-VN" altLang="en-US" sz="2900" b="1">
                <a:latin typeface="Times New Roman" panose="02020603050405020304" pitchFamily="18" charset="0"/>
              </a:rPr>
              <a:t>đoạn văn</a:t>
            </a:r>
            <a:r>
              <a:rPr lang="en-US" altLang="zh-CN" sz="2900" b="1">
                <a:latin typeface="Times New Roman" panose="02020603050405020304" pitchFamily="18" charset="0"/>
              </a:rPr>
              <a:t>.</a:t>
            </a:r>
            <a:endParaRPr lang="en-US" altLang="zh-CN" sz="2900" b="1">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Box 1"/>
          <p:cNvSpPr txBox="1"/>
          <p:nvPr/>
        </p:nvSpPr>
        <p:spPr>
          <a:xfrm>
            <a:off x="4198938" y="549275"/>
            <a:ext cx="2955925" cy="844550"/>
          </a:xfrm>
          <a:prstGeom prst="rect">
            <a:avLst/>
          </a:prstGeom>
          <a:noFill/>
          <a:ln w="9525">
            <a:noFill/>
          </a:ln>
        </p:spPr>
        <p:txBody>
          <a:bodyPr wrap="none" anchor="ctr" anchorCtr="1">
            <a:spAutoFit/>
          </a:bodyPr>
          <a:p>
            <a:pPr algn="ctr"/>
            <a:r>
              <a:rPr lang="en-US" altLang="zh-CN" sz="4900" b="1">
                <a:solidFill>
                  <a:srgbClr val="E75C01"/>
                </a:solidFill>
                <a:latin typeface="Times New Roman" panose="02020603050405020304" pitchFamily="18" charset="0"/>
              </a:rPr>
              <a:t>VIẾT BÀI</a:t>
            </a:r>
            <a:endParaRPr lang="en-US" altLang="zh-CN" sz="4900" b="1">
              <a:solidFill>
                <a:srgbClr val="E75C01"/>
              </a:solidFill>
              <a:latin typeface="Times New Roman" panose="02020603050405020304" pitchFamily="18" charset="0"/>
            </a:endParaRPr>
          </a:p>
        </p:txBody>
      </p:sp>
      <p:pic>
        <p:nvPicPr>
          <p:cNvPr id="20" name="Picture 2" descr="C:\Users\TP\Desktop\phuongntt2011614132816766_0.jpg"/>
          <p:cNvPicPr>
            <a:picLocks noGrp="1" noChangeAspect="1"/>
          </p:cNvPicPr>
          <p:nvPr/>
        </p:nvPicPr>
        <p:blipFill>
          <a:blip r:embed="rId1"/>
          <a:stretch>
            <a:fillRect/>
          </a:stretch>
        </p:blipFill>
        <p:spPr>
          <a:xfrm>
            <a:off x="2597150" y="1828800"/>
            <a:ext cx="6664325" cy="45704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fontAlgn="base"/>
            <a:endParaRPr lang="en-US" strike="noStrike" noProof="1"/>
          </a:p>
        </p:txBody>
      </p:sp>
      <p:pic>
        <p:nvPicPr>
          <p:cNvPr id="38914" name="Content Placeholder 2"/>
          <p:cNvPicPr>
            <a:picLocks noGrp="1" noChangeAspect="1"/>
          </p:cNvPicPr>
          <p:nvPr>
            <p:ph sz="quarter" idx="1"/>
          </p:nvPr>
        </p:nvPicPr>
        <p:blipFill>
          <a:blip r:embed="rId1"/>
          <a:stretch>
            <a:fillRect/>
          </a:stretch>
        </p:blipFill>
        <p:spPr>
          <a:xfrm>
            <a:off x="3486150" y="1935163"/>
            <a:ext cx="4203700" cy="4203700"/>
          </a:xfrm>
        </p:spPr>
      </p:pic>
      <p:sp>
        <p:nvSpPr>
          <p:cNvPr id="38915" name="TextBox 1"/>
          <p:cNvSpPr txBox="1"/>
          <p:nvPr/>
        </p:nvSpPr>
        <p:spPr>
          <a:xfrm>
            <a:off x="2905125" y="500063"/>
            <a:ext cx="6381750" cy="828675"/>
          </a:xfrm>
          <a:prstGeom prst="rect">
            <a:avLst/>
          </a:prstGeom>
          <a:noFill/>
          <a:ln w="9525">
            <a:noFill/>
          </a:ln>
        </p:spPr>
        <p:txBody>
          <a:bodyPr wrap="none" anchor="ctr" anchorCtr="1">
            <a:spAutoFit/>
          </a:bodyPr>
          <a:p>
            <a:pPr algn="ctr"/>
            <a:r>
              <a:rPr lang="en-US" altLang="zh-CN" sz="4800" b="1">
                <a:solidFill>
                  <a:srgbClr val="E75C01"/>
                </a:solidFill>
                <a:latin typeface="Times New Roman" panose="02020603050405020304" pitchFamily="18" charset="0"/>
              </a:rPr>
              <a:t>KIỂM TRA – SỬA LỖI</a:t>
            </a:r>
            <a:endParaRPr lang="en-US" altLang="zh-CN" sz="4800" b="1">
              <a:solidFill>
                <a:srgbClr val="E75C01"/>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34266" y="1199062"/>
            <a:ext cx="72978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err="1" smtClean="0">
                <a:solidFill>
                  <a:srgbClr val="FF0000"/>
                </a:solidFill>
                <a:latin typeface="Times New Roman" panose="02020603050405020304" pitchFamily="18" charset="0"/>
                <a:cs typeface="Times New Roman" panose="02020603050405020304" pitchFamily="18" charset="0"/>
              </a:rPr>
              <a:t>Làm</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tập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chính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tả</a:t>
            </a:r>
            <a:r>
              <a:rPr lang="en-US"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035781" y="1926176"/>
            <a:ext cx="903157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2a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Chép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xôi</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r>
              <a:rPr lang="en-US" altLang="en-US" sz="3600"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a:latin typeface="Times New Roman" panose="02020603050405020304" pitchFamily="18" charset="0"/>
                <a:cs typeface="Times New Roman" panose="02020603050405020304" pitchFamily="18" charset="0"/>
              </a:rPr>
              <a:t>                                           TỐ HỮU</a:t>
            </a:r>
            <a:endParaRPr lang="en-US" altLang="en-US" sz="3600" dirty="0">
              <a:latin typeface="Times New Roman" panose="02020603050405020304" pitchFamily="18" charset="0"/>
              <a:cs typeface="Times New Roman" panose="02020603050405020304" pitchFamily="18" charset="0"/>
            </a:endParaRPr>
          </a:p>
        </p:txBody>
      </p:sp>
      <p:graphicFrame>
        <p:nvGraphicFramePr>
          <p:cNvPr id="8" name="Group 5"/>
          <p:cNvGraphicFramePr>
            <a:graphicFrameLocks noGrp="1"/>
          </p:cNvGraphicFramePr>
          <p:nvPr/>
        </p:nvGraphicFramePr>
        <p:xfrm>
          <a:off x="1763314" y="4788498"/>
          <a:ext cx="8678114" cy="1851660"/>
        </p:xfrm>
        <a:graphic>
          <a:graphicData uri="http://schemas.openxmlformats.org/drawingml/2006/table">
            <a:tbl>
              <a:tblPr/>
              <a:tblGrid>
                <a:gridCol w="2161043"/>
                <a:gridCol w="2172357"/>
                <a:gridCol w="2172357"/>
                <a:gridCol w="2172357"/>
              </a:tblGrid>
              <a:tr h="411480">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Tiếng</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Vần</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411480">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Âm đệm</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Âm chính</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Âm cuối</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8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M: </a:t>
                      </a: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u</a:t>
                      </a:r>
                      <a:r>
                        <a:rPr kumimoji="0" lang="en-US" altLang="en-US" sz="3600" b="0" i="0" u="none" strike="noStrike" cap="none" normalizeH="0" baseline="0" smtClean="0">
                          <a:ln>
                            <a:noFill/>
                          </a:ln>
                          <a:solidFill>
                            <a:srgbClr val="92D050"/>
                          </a:solidFill>
                          <a:effectLst/>
                          <a:latin typeface="Times New Roman" panose="02020603050405020304" pitchFamily="18" charset="0"/>
                          <a:cs typeface="Times New Roman" panose="02020603050405020304" pitchFamily="18" charset="0"/>
                        </a:rPr>
                        <a:t>y</a:t>
                      </a:r>
                      <a:r>
                        <a:rPr kumimoji="0" lang="en-US" altLang="en-US" sz="3600" b="0"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rPr>
                        <a:t>ế</a:t>
                      </a:r>
                      <a:r>
                        <a:rPr kumimoji="0" lang="en-US" altLang="en-US" sz="3600" b="0" i="0" u="none" strike="noStrike" cap="none" normalizeH="0" baseline="0" smtClean="0">
                          <a:ln>
                            <a:noFill/>
                          </a:ln>
                          <a:solidFill>
                            <a:srgbClr val="7030A0"/>
                          </a:solidFill>
                          <a:effectLst/>
                          <a:latin typeface="Times New Roman" panose="02020603050405020304" pitchFamily="18" charset="0"/>
                          <a:cs typeface="Times New Roman" panose="02020603050405020304" pitchFamily="18" charset="0"/>
                        </a:rPr>
                        <a:t>n</a:t>
                      </a:r>
                      <a:endParaRPr kumimoji="0" lang="en-US" altLang="en-US" sz="3600" b="0" i="0" u="none" strike="noStrike" cap="none" normalizeH="0" baseline="0" smtClean="0">
                        <a:ln>
                          <a:noFill/>
                        </a:ln>
                        <a:solidFill>
                          <a:srgbClr val="7030A0"/>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u</a:t>
                      </a: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dirty="0" err="1" smtClean="0">
                          <a:ln>
                            <a:noFill/>
                          </a:ln>
                          <a:solidFill>
                            <a:srgbClr val="92D050"/>
                          </a:solidFill>
                          <a:effectLst/>
                          <a:latin typeface="Times New Roman" panose="02020603050405020304" pitchFamily="18" charset="0"/>
                          <a:cs typeface="Times New Roman" panose="02020603050405020304" pitchFamily="18" charset="0"/>
                        </a:rPr>
                        <a:t>y</a:t>
                      </a:r>
                      <a:r>
                        <a:rPr kumimoji="0" lang="en-US" altLang="en-US" sz="36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ê</a:t>
                      </a:r>
                      <a:endParaRPr kumimoji="0" lang="en-US" altLang="en-US" sz="36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n</a:t>
                      </a:r>
                      <a:endParaRPr kumimoji="0" lang="en-US" altLang="en-US" sz="36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2"/>
          <p:cNvSpPr txBox="1">
            <a:spLocks noChangeArrowheads="1"/>
          </p:cNvSpPr>
          <p:nvPr/>
        </p:nvSpPr>
        <p:spPr bwMode="auto">
          <a:xfrm>
            <a:off x="2507671" y="-82049"/>
            <a:ext cx="7689273"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68BEA"/>
                </a:solidFill>
              </a14:hiddenFill>
            </a:ext>
            <a:ext uri="{91240B29-F687-4F45-9708-019B960494DF}">
              <a14:hiddenLine xmlns:a14="http://schemas.microsoft.com/office/drawing/2010/main" w="9525">
                <a:solidFill>
                  <a:srgbClr val="84775B"/>
                </a:solidFill>
                <a:miter lim="800000"/>
                <a:headEnd/>
                <a:tailEnd/>
              </a14:hiddenLine>
            </a:ext>
          </a:extLst>
        </p:spPr>
        <p:txBody>
          <a:bodyPr wrap="square">
            <a:spAutoFit/>
          </a:bodyPr>
          <a:lstStyle/>
          <a:p>
            <a:pPr algn="ctr"/>
            <a:r>
              <a:rPr lang="en-US" altLang="en-US" sz="3600" u="sng" dirty="0" err="1" smtClean="0">
                <a:latin typeface="Times New Roman" panose="02020603050405020304" pitchFamily="18" charset="0"/>
                <a:cs typeface="Times New Roman" panose="02020603050405020304" pitchFamily="18" charset="0"/>
              </a:rPr>
              <a:t>Chính</a:t>
            </a:r>
            <a:r>
              <a:rPr lang="en-US" altLang="en-US" sz="3600" u="sng" dirty="0" smtClean="0">
                <a:latin typeface="Times New Roman" panose="02020603050405020304" pitchFamily="18" charset="0"/>
                <a:cs typeface="Times New Roman" panose="02020603050405020304" pitchFamily="18" charset="0"/>
              </a:rPr>
              <a:t> </a:t>
            </a:r>
            <a:r>
              <a:rPr lang="en-US" altLang="en-US" sz="3600" u="sng" dirty="0" err="1" smtClean="0">
                <a:latin typeface="Times New Roman" panose="02020603050405020304" pitchFamily="18" charset="0"/>
                <a:cs typeface="Times New Roman" panose="02020603050405020304" pitchFamily="18" charset="0"/>
              </a:rPr>
              <a:t>tả</a:t>
            </a:r>
            <a:endParaRPr lang="vi-VN" altLang="en-US" sz="3600" u="sng" dirty="0" smtClean="0">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con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2" y="-20282"/>
            <a:ext cx="10986654" cy="1200329"/>
          </a:xfrm>
          <a:prstGeom prst="rect">
            <a:avLst/>
          </a:prstGeom>
        </p:spPr>
        <p:txBody>
          <a:bodyPr wrap="square">
            <a:spAutoFit/>
          </a:bodyPr>
          <a:lstStyle/>
          <a:p>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2a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Chép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graphicFrame>
        <p:nvGraphicFramePr>
          <p:cNvPr id="6" name="Group 5"/>
          <p:cNvGraphicFramePr>
            <a:graphicFrameLocks noGrp="1"/>
          </p:cNvGraphicFramePr>
          <p:nvPr/>
        </p:nvGraphicFramePr>
        <p:xfrm>
          <a:off x="3881440" y="1180046"/>
          <a:ext cx="6429377" cy="5486400"/>
        </p:xfrm>
        <a:graphic>
          <a:graphicData uri="http://schemas.openxmlformats.org/drawingml/2006/table">
            <a:tbl>
              <a:tblPr/>
              <a:tblGrid>
                <a:gridCol w="1385587"/>
                <a:gridCol w="1543349"/>
                <a:gridCol w="1324941"/>
                <a:gridCol w="2175500"/>
              </a:tblGrid>
              <a:tr h="609086">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Tiếng</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Vần</a:t>
                      </a: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1150495">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Âm đệm</a:t>
                      </a: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rPr>
                        <a:t>Âm chính</a:t>
                      </a: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Âm     cuối</a:t>
                      </a: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smtClean="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en-US" altLang="en-US" sz="36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1654001" y="2696128"/>
            <a:ext cx="1748671" cy="3970318"/>
          </a:xfrm>
          <a:prstGeom prst="rect">
            <a:avLst/>
          </a:prstGeom>
          <a:ln>
            <a:solidFill>
              <a:schemeClr val="tx1"/>
            </a:solidFill>
          </a:ln>
          <a:effectLst>
            <a:innerShdw blurRad="63500" dist="50800" dir="16200000">
              <a:prstClr val="black">
                <a:alpha val="50000"/>
              </a:prstClr>
            </a:innerShdw>
          </a:effectLst>
        </p:spPr>
        <p:txBody>
          <a:bodyPr wrap="square">
            <a:spAutoFit/>
          </a:bodyPr>
          <a:lstStyle/>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           ”</a:t>
            </a:r>
            <a:endParaRPr lang="en-US" sz="3600"/>
          </a:p>
        </p:txBody>
      </p:sp>
      <p:sp>
        <p:nvSpPr>
          <p:cNvPr id="2" name="Rectangle 1"/>
          <p:cNvSpPr/>
          <p:nvPr/>
        </p:nvSpPr>
        <p:spPr>
          <a:xfrm>
            <a:off x="1966898" y="3014666"/>
            <a:ext cx="1257300" cy="5286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Con</a:t>
            </a:r>
            <a:endParaRPr lang="en-US" sz="3600">
              <a:latin typeface="Times New Roman" panose="02020603050405020304" pitchFamily="18" charset="0"/>
              <a:cs typeface="Times New Roman" panose="02020603050405020304" pitchFamily="18" charset="0"/>
            </a:endParaRPr>
          </a:p>
        </p:txBody>
      </p:sp>
      <p:sp>
        <p:nvSpPr>
          <p:cNvPr id="7" name="Rectangle 6"/>
          <p:cNvSpPr/>
          <p:nvPr/>
        </p:nvSpPr>
        <p:spPr>
          <a:xfrm>
            <a:off x="1752578" y="3614741"/>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ra</a:t>
            </a:r>
            <a:endParaRPr lang="en-US" sz="3600">
              <a:latin typeface="Times New Roman" panose="02020603050405020304" pitchFamily="18" charset="0"/>
              <a:cs typeface="Times New Roman" panose="02020603050405020304" pitchFamily="18" charset="0"/>
            </a:endParaRPr>
          </a:p>
        </p:txBody>
      </p:sp>
      <p:sp>
        <p:nvSpPr>
          <p:cNvPr id="8" name="Rectangle 7"/>
          <p:cNvSpPr/>
          <p:nvPr/>
        </p:nvSpPr>
        <p:spPr>
          <a:xfrm>
            <a:off x="1795442" y="4247178"/>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a:t>
            </a:r>
            <a:r>
              <a:rPr lang="en-US" sz="3600">
                <a:latin typeface="Times New Roman" panose="02020603050405020304" pitchFamily="18" charset="0"/>
                <a:cs typeface="Times New Roman" panose="02020603050405020304" pitchFamily="18" charset="0"/>
              </a:rPr>
              <a:t>iền</a:t>
            </a:r>
            <a:endParaRPr lang="en-US" sz="3600">
              <a:latin typeface="Times New Roman" panose="02020603050405020304" pitchFamily="18" charset="0"/>
              <a:cs typeface="Times New Roman" panose="02020603050405020304" pitchFamily="18" charset="0"/>
            </a:endParaRPr>
          </a:p>
        </p:txBody>
      </p:sp>
      <p:sp>
        <p:nvSpPr>
          <p:cNvPr id="9" name="Rectangle 8"/>
          <p:cNvSpPr/>
          <p:nvPr/>
        </p:nvSpPr>
        <p:spPr>
          <a:xfrm>
            <a:off x="1966898" y="4875829"/>
            <a:ext cx="124302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a:t>
            </a:r>
            <a:r>
              <a:rPr lang="en-US" sz="3600">
                <a:latin typeface="Times New Roman" panose="02020603050405020304" pitchFamily="18" charset="0"/>
                <a:cs typeface="Times New Roman" panose="02020603050405020304" pitchFamily="18" charset="0"/>
              </a:rPr>
              <a:t>uyến</a:t>
            </a:r>
            <a:endParaRPr lang="en-US" sz="3600">
              <a:latin typeface="Times New Roman" panose="02020603050405020304" pitchFamily="18" charset="0"/>
              <a:cs typeface="Times New Roman" panose="02020603050405020304" pitchFamily="18" charset="0"/>
            </a:endParaRPr>
          </a:p>
        </p:txBody>
      </p:sp>
      <p:sp>
        <p:nvSpPr>
          <p:cNvPr id="10" name="Rectangle 9"/>
          <p:cNvSpPr/>
          <p:nvPr/>
        </p:nvSpPr>
        <p:spPr>
          <a:xfrm>
            <a:off x="1759604" y="5477412"/>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xa</a:t>
            </a:r>
            <a:endParaRPr lang="en-US" sz="3600">
              <a:latin typeface="Times New Roman" panose="02020603050405020304" pitchFamily="18" charset="0"/>
              <a:cs typeface="Times New Roman" panose="02020603050405020304" pitchFamily="18" charset="0"/>
            </a:endParaRPr>
          </a:p>
        </p:txBody>
      </p:sp>
      <p:sp>
        <p:nvSpPr>
          <p:cNvPr id="11" name="Rectangle 10"/>
          <p:cNvSpPr/>
          <p:nvPr/>
        </p:nvSpPr>
        <p:spPr>
          <a:xfrm>
            <a:off x="1695435" y="6106063"/>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xôi</a:t>
            </a:r>
            <a:endParaRPr lang="en-US" sz="3600">
              <a:latin typeface="Times New Roman" panose="02020603050405020304" pitchFamily="18" charset="0"/>
              <a:cs typeface="Times New Roman" panose="02020603050405020304" pitchFamily="18" charset="0"/>
            </a:endParaRPr>
          </a:p>
        </p:txBody>
      </p:sp>
      <p:sp>
        <p:nvSpPr>
          <p:cNvPr id="12" name="Rectangle 11"/>
          <p:cNvSpPr/>
          <p:nvPr/>
        </p:nvSpPr>
        <p:spPr>
          <a:xfrm>
            <a:off x="7053263" y="3086105"/>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o</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682039" y="3071814"/>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096127" y="3671889"/>
            <a:ext cx="885823" cy="442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053263" y="4304326"/>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iê</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682039" y="4270738"/>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546399" y="493297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u</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096127" y="493297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674430" y="4953081"/>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endParaRPr lang="en-US" sz="360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096127" y="552254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053263" y="6123949"/>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ô</a:t>
            </a:r>
            <a:endParaRPr lang="en-US" sz="3600">
              <a:solidFill>
                <a:srgbClr val="00B05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8682039" y="6123949"/>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i</a:t>
            </a:r>
            <a:endParaRPr lang="en-US" sz="36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6.25E-7 -3.7037E-7 L 0.04414 0.03611 C 0.05339 0.04444 0.06745 0.04907 0.0819 0.04907 C 0.09844 0.04907 0.11172 0.04444 0.12109 0.03611 L 0.1655 -3.7037E-7 " pathEditMode="relative" rAng="0" ptsTypes="AAAAA">
                                      <p:cBhvr>
                                        <p:cTn id="6" dur="1000" fill="hold"/>
                                        <p:tgtEl>
                                          <p:spTgt spid="2"/>
                                        </p:tgtEl>
                                        <p:attrNameLst>
                                          <p:attrName>ppt_x</p:attrName>
                                          <p:attrName>ppt_y</p:attrName>
                                        </p:attrNameLst>
                                      </p:cBhvr>
                                      <p:rCtr x="8268" y="2454"/>
                                    </p:animMotion>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3.125E-6 -4.44444E-6 L 0.0487 0.03079 C 0.05899 0.03774 0.07474 0.04167 0.0905 0.04167 C 0.10899 0.04167 0.12357 0.03774 0.13386 0.03079 L 0.18308 -4.44444E-6 " pathEditMode="relative" rAng="0" ptsTypes="AAAAA">
                                      <p:cBhvr>
                                        <p:cTn id="10" dur="1000" fill="hold"/>
                                        <p:tgtEl>
                                          <p:spTgt spid="7"/>
                                        </p:tgtEl>
                                        <p:attrNameLst>
                                          <p:attrName>ppt_x</p:attrName>
                                          <p:attrName>ppt_y</p:attrName>
                                        </p:attrNameLst>
                                      </p:cBhvr>
                                      <p:rCtr x="9154" y="2083"/>
                                    </p:animMotion>
                                  </p:childTnLst>
                                  <p:subTnLst>
                                    <p:audio>
                                      <p:cMediaNode>
                                        <p:cTn display="0" masterRel="sameClick">
                                          <p:stCondLst>
                                            <p:cond evt="begin" delay="0">
                                              <p:tn val="9"/>
                                            </p:cond>
                                          </p:stCondLst>
                                          <p:endCondLst>
                                            <p:cond evt="onStopAudio" delay="0">
                                              <p:tgtEl>
                                                <p:sldTgt/>
                                              </p:tgtEl>
                                            </p:cond>
                                          </p:endCondLst>
                                        </p:cTn>
                                        <p:tgtEl>
                                          <p:sndTgt r:embed="rId1" name="chimes.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1.875E-6 -4.44444E-6 L 0.04883 0.04514 C 0.05911 0.05533 0.07448 0.06088 0.09036 0.06088 C 0.10872 0.06088 0.12331 0.05533 0.13359 0.04514 L 0.18281 -4.44444E-6 " pathEditMode="relative" rAng="0" ptsTypes="AAAAA">
                                      <p:cBhvr>
                                        <p:cTn id="14" dur="1000" fill="hold"/>
                                        <p:tgtEl>
                                          <p:spTgt spid="8"/>
                                        </p:tgtEl>
                                        <p:attrNameLst>
                                          <p:attrName>ppt_x</p:attrName>
                                          <p:attrName>ppt_y</p:attrName>
                                        </p:attrNameLst>
                                      </p:cBhvr>
                                      <p:rCtr x="9141" y="3032"/>
                                    </p:animMotion>
                                  </p:childTnLst>
                                  <p:subTnLst>
                                    <p:audio>
                                      <p:cMediaNode>
                                        <p:cTn display="0" masterRel="sameClick">
                                          <p:stCondLst>
                                            <p:cond evt="begin" delay="0">
                                              <p:tn val="13"/>
                                            </p:cond>
                                          </p:stCondLst>
                                          <p:endCondLst>
                                            <p:cond evt="onStopAudio" delay="0">
                                              <p:tgtEl>
                                                <p:sldTgt/>
                                              </p:tgtEl>
                                            </p:cond>
                                          </p:endCondLst>
                                        </p:cTn>
                                        <p:tgtEl>
                                          <p:sndTgt r:embed="rId1"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4.16667E-7 -1.48148E-6 L 0.04323 0.04861 C 0.05234 0.05949 0.06615 0.06551 0.08021 0.06551 C 0.09661 0.06551 0.10977 0.05949 0.11875 0.04861 L 0.16276 -1.48148E-6 " pathEditMode="relative" rAng="0" ptsTypes="AAAAA">
                                      <p:cBhvr>
                                        <p:cTn id="18" dur="1000" fill="hold"/>
                                        <p:tgtEl>
                                          <p:spTgt spid="9"/>
                                        </p:tgtEl>
                                        <p:attrNameLst>
                                          <p:attrName>ppt_x</p:attrName>
                                          <p:attrName>ppt_y</p:attrName>
                                        </p:attrNameLst>
                                      </p:cBhvr>
                                      <p:rCtr x="8138" y="3264"/>
                                    </p:animMotion>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3.33333E-6 2.96296E-6 L 0.04714 0.02129 C 0.05716 0.02592 0.07214 0.0287 0.0875 0.0287 C 0.10521 0.0287 0.1194 0.02592 0.12943 0.02129 L 0.17696 2.96296E-6 " pathEditMode="relative" rAng="0" ptsTypes="AAAAA">
                                      <p:cBhvr>
                                        <p:cTn id="22" dur="1000" fill="hold"/>
                                        <p:tgtEl>
                                          <p:spTgt spid="10"/>
                                        </p:tgtEl>
                                        <p:attrNameLst>
                                          <p:attrName>ppt_x</p:attrName>
                                          <p:attrName>ppt_y</p:attrName>
                                        </p:attrNameLst>
                                      </p:cBhvr>
                                      <p:rCtr x="8841" y="1435"/>
                                    </p:animMotion>
                                  </p:childTnLst>
                                  <p:subTnLst>
                                    <p:audio>
                                      <p:cMediaNode>
                                        <p:cTn display="0" masterRel="sameClick">
                                          <p:stCondLst>
                                            <p:cond evt="begin" delay="0">
                                              <p:tn val="21"/>
                                            </p:cond>
                                          </p:stCondLst>
                                          <p:endCondLst>
                                            <p:cond evt="onStopAudio" delay="0">
                                              <p:tgtEl>
                                                <p:sldTgt/>
                                              </p:tgtEl>
                                            </p:cond>
                                          </p:endCondLst>
                                        </p:cTn>
                                        <p:tgtEl>
                                          <p:sndTgt r:embed="rId1" name="chimes.wav"/>
                                        </p:tgtEl>
                                      </p:cMediaNode>
                                    </p:audio>
                                  </p:sub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2.08333E-6 3.7037E-6 L 0.05026 0.04537 C 0.06081 0.05555 0.07683 0.06111 0.09323 0.06111 C 0.11211 0.06111 0.12722 0.05555 0.13776 0.04537 L 0.18841 3.7037E-6 " pathEditMode="relative" rAng="0" ptsTypes="AAAAA">
                                      <p:cBhvr>
                                        <p:cTn id="26" dur="1000" fill="hold"/>
                                        <p:tgtEl>
                                          <p:spTgt spid="11"/>
                                        </p:tgtEl>
                                        <p:attrNameLst>
                                          <p:attrName>ppt_x</p:attrName>
                                          <p:attrName>ppt_y</p:attrName>
                                        </p:attrNameLst>
                                      </p:cBhvr>
                                      <p:rCtr x="9414" y="3056"/>
                                    </p:animMotion>
                                  </p:childTnLst>
                                  <p:subTnLst>
                                    <p:audio>
                                      <p:cMediaNode>
                                        <p:cTn display="0" masterRel="sameClick">
                                          <p:stCondLst>
                                            <p:cond evt="begin" delay="0">
                                              <p:tn val="25"/>
                                            </p:cond>
                                          </p:stCondLst>
                                          <p:endCondLst>
                                            <p:cond evt="onStopAudio" delay="0">
                                              <p:tgtEl>
                                                <p:sldTgt/>
                                              </p:tgtEl>
                                            </p:cond>
                                          </p:endCondLst>
                                        </p:cTn>
                                        <p:tgtEl>
                                          <p:sndTgt r:embed="rId1" name="chimes.wav"/>
                                        </p:tgtEl>
                                      </p:cMediaNode>
                                    </p:audio>
                                  </p:sub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0" fill="hold"/>
                                        <p:tgtEl>
                                          <p:spTgt spid="12"/>
                                        </p:tgtEl>
                                        <p:attrNameLst>
                                          <p:attrName>ppt_x</p:attrName>
                                        </p:attrNameLst>
                                      </p:cBhvr>
                                      <p:tavLst>
                                        <p:tav tm="0">
                                          <p:val>
                                            <p:strVal val="#ppt_x"/>
                                          </p:val>
                                        </p:tav>
                                        <p:tav tm="100000">
                                          <p:val>
                                            <p:strVal val="#ppt_x"/>
                                          </p:val>
                                        </p:tav>
                                      </p:tavLst>
                                    </p:anim>
                                    <p:anim calcmode="lin" valueType="num">
                                      <p:cBhvr additive="base">
                                        <p:cTn id="3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0" fill="hold"/>
                                        <p:tgtEl>
                                          <p:spTgt spid="13"/>
                                        </p:tgtEl>
                                        <p:attrNameLst>
                                          <p:attrName>ppt_x</p:attrName>
                                        </p:attrNameLst>
                                      </p:cBhvr>
                                      <p:tavLst>
                                        <p:tav tm="0">
                                          <p:val>
                                            <p:strVal val="#ppt_x"/>
                                          </p:val>
                                        </p:tav>
                                        <p:tav tm="100000">
                                          <p:val>
                                            <p:strVal val="#ppt_x"/>
                                          </p:val>
                                        </p:tav>
                                      </p:tavLst>
                                    </p:anim>
                                    <p:anim calcmode="lin" valueType="num">
                                      <p:cBhvr additive="base">
                                        <p:cTn id="38"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0" fill="hold"/>
                                        <p:tgtEl>
                                          <p:spTgt spid="14"/>
                                        </p:tgtEl>
                                        <p:attrNameLst>
                                          <p:attrName>ppt_x</p:attrName>
                                        </p:attrNameLst>
                                      </p:cBhvr>
                                      <p:tavLst>
                                        <p:tav tm="0">
                                          <p:val>
                                            <p:strVal val="#ppt_x"/>
                                          </p:val>
                                        </p:tav>
                                        <p:tav tm="100000">
                                          <p:val>
                                            <p:strVal val="#ppt_x"/>
                                          </p:val>
                                        </p:tav>
                                      </p:tavLst>
                                    </p:anim>
                                    <p:anim calcmode="lin" valueType="num">
                                      <p:cBhvr additive="base">
                                        <p:cTn id="4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0" fill="hold"/>
                                        <p:tgtEl>
                                          <p:spTgt spid="15"/>
                                        </p:tgtEl>
                                        <p:attrNameLst>
                                          <p:attrName>ppt_x</p:attrName>
                                        </p:attrNameLst>
                                      </p:cBhvr>
                                      <p:tavLst>
                                        <p:tav tm="0">
                                          <p:val>
                                            <p:strVal val="#ppt_x"/>
                                          </p:val>
                                        </p:tav>
                                        <p:tav tm="100000">
                                          <p:val>
                                            <p:strVal val="#ppt_x"/>
                                          </p:val>
                                        </p:tav>
                                      </p:tavLst>
                                    </p:anim>
                                    <p:anim calcmode="lin" valueType="num">
                                      <p:cBhvr additive="base">
                                        <p:cTn id="50"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0" fill="hold"/>
                                        <p:tgtEl>
                                          <p:spTgt spid="16"/>
                                        </p:tgtEl>
                                        <p:attrNameLst>
                                          <p:attrName>ppt_x</p:attrName>
                                        </p:attrNameLst>
                                      </p:cBhvr>
                                      <p:tavLst>
                                        <p:tav tm="0">
                                          <p:val>
                                            <p:strVal val="#ppt_x"/>
                                          </p:val>
                                        </p:tav>
                                        <p:tav tm="100000">
                                          <p:val>
                                            <p:strVal val="#ppt_x"/>
                                          </p:val>
                                        </p:tav>
                                      </p:tavLst>
                                    </p:anim>
                                    <p:anim calcmode="lin" valueType="num">
                                      <p:cBhvr additive="base">
                                        <p:cTn id="5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0" fill="hold"/>
                                        <p:tgtEl>
                                          <p:spTgt spid="19"/>
                                        </p:tgtEl>
                                        <p:attrNameLst>
                                          <p:attrName>ppt_x</p:attrName>
                                        </p:attrNameLst>
                                      </p:cBhvr>
                                      <p:tavLst>
                                        <p:tav tm="0">
                                          <p:val>
                                            <p:strVal val="#ppt_x"/>
                                          </p:val>
                                        </p:tav>
                                        <p:tav tm="100000">
                                          <p:val>
                                            <p:strVal val="#ppt_x"/>
                                          </p:val>
                                        </p:tav>
                                      </p:tavLst>
                                    </p:anim>
                                    <p:anim calcmode="lin" valueType="num">
                                      <p:cBhvr additive="base">
                                        <p:cTn id="62"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0" fill="hold"/>
                                        <p:tgtEl>
                                          <p:spTgt spid="20"/>
                                        </p:tgtEl>
                                        <p:attrNameLst>
                                          <p:attrName>ppt_x</p:attrName>
                                        </p:attrNameLst>
                                      </p:cBhvr>
                                      <p:tavLst>
                                        <p:tav tm="0">
                                          <p:val>
                                            <p:strVal val="#ppt_x"/>
                                          </p:val>
                                        </p:tav>
                                        <p:tav tm="100000">
                                          <p:val>
                                            <p:strVal val="#ppt_x"/>
                                          </p:val>
                                        </p:tav>
                                      </p:tavLst>
                                    </p:anim>
                                    <p:anim calcmode="lin" valueType="num">
                                      <p:cBhvr additive="base">
                                        <p:cTn id="68"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0" fill="hold"/>
                                        <p:tgtEl>
                                          <p:spTgt spid="21"/>
                                        </p:tgtEl>
                                        <p:attrNameLst>
                                          <p:attrName>ppt_x</p:attrName>
                                        </p:attrNameLst>
                                      </p:cBhvr>
                                      <p:tavLst>
                                        <p:tav tm="0">
                                          <p:val>
                                            <p:strVal val="#ppt_x"/>
                                          </p:val>
                                        </p:tav>
                                        <p:tav tm="100000">
                                          <p:val>
                                            <p:strVal val="#ppt_x"/>
                                          </p:val>
                                        </p:tav>
                                      </p:tavLst>
                                    </p:anim>
                                    <p:anim calcmode="lin" valueType="num">
                                      <p:cBhvr additive="base">
                                        <p:cTn id="74"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0" fill="hold"/>
                                        <p:tgtEl>
                                          <p:spTgt spid="22"/>
                                        </p:tgtEl>
                                        <p:attrNameLst>
                                          <p:attrName>ppt_x</p:attrName>
                                        </p:attrNameLst>
                                      </p:cBhvr>
                                      <p:tavLst>
                                        <p:tav tm="0">
                                          <p:val>
                                            <p:strVal val="#ppt_x"/>
                                          </p:val>
                                        </p:tav>
                                        <p:tav tm="100000">
                                          <p:val>
                                            <p:strVal val="#ppt_x"/>
                                          </p:val>
                                        </p:tav>
                                      </p:tavLst>
                                    </p:anim>
                                    <p:anim calcmode="lin" valueType="num">
                                      <p:cBhvr additive="base">
                                        <p:cTn id="80"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0" fill="hold"/>
                                        <p:tgtEl>
                                          <p:spTgt spid="23"/>
                                        </p:tgtEl>
                                        <p:attrNameLst>
                                          <p:attrName>ppt_x</p:attrName>
                                        </p:attrNameLst>
                                      </p:cBhvr>
                                      <p:tavLst>
                                        <p:tav tm="0">
                                          <p:val>
                                            <p:strVal val="#ppt_x"/>
                                          </p:val>
                                        </p:tav>
                                        <p:tav tm="100000">
                                          <p:val>
                                            <p:strVal val="#ppt_x"/>
                                          </p:val>
                                        </p:tav>
                                      </p:tavLst>
                                    </p:anim>
                                    <p:anim calcmode="lin" valueType="num">
                                      <p:cBhvr additive="base">
                                        <p:cTn id="8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Lst>
  </p:timing>
</p:sld>
</file>

<file path=ppt/tags/tag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2843</Words>
  <Application>WPS Presentation</Application>
  <PresentationFormat>Widescreen</PresentationFormat>
  <Paragraphs>214</Paragraphs>
  <Slides>12</Slides>
  <Notes>14</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Times New Roman</vt:lpstr>
      <vt:lpstr>Verdana</vt:lpstr>
      <vt:lpstr>Microsoft YaHei</vt:lpstr>
      <vt:lpstr>Arial Unicode MS</vt:lpstr>
      <vt:lpstr>Calibri Light</vt:lpstr>
      <vt:lpstr>Calibri</vt:lpstr>
      <vt:lpstr>Cambria</vt:lpstr>
      <vt:lpstr>HP001 5 hàng</vt:lpstr>
      <vt:lpstr>HP001 5H</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gialoc phannguyen</dc:creator>
  <cp:lastModifiedBy>DELL</cp:lastModifiedBy>
  <cp:revision>100</cp:revision>
  <dcterms:created xsi:type="dcterms:W3CDTF">2016-12-11T06:12:00Z</dcterms:created>
  <dcterms:modified xsi:type="dcterms:W3CDTF">2021-12-19T16:28:26Z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48E2D90CCD0048C69BBBFD878ED5352A</vt:lpwstr>
  </property>
  <property fmtid="{D5CDD505-2E9C-101B-9397-08002B2CF9AE}" pid="3" name="KSOProductBuildVer">
    <vt:lpwstr>1033-11.2.0.10382</vt:lpwstr>
  </property>
</Properties>
</file>